
<file path=[Content_Types].xml><?xml version="1.0" encoding="utf-8"?>
<Types xmlns="http://schemas.openxmlformats.org/package/2006/content-types">
  <Default Extension="png" ContentType="image/png"/>
  <Default Extension="jpeg" ContentType="image/jpeg"/>
  <Default Extension="webp"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55.jpg" ContentType="image/pn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64.jpg" ContentType="image/png"/>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124"/>
  </p:notesMasterIdLst>
  <p:handoutMasterIdLst>
    <p:handoutMasterId r:id="rId125"/>
  </p:handoutMasterIdLst>
  <p:sldIdLst>
    <p:sldId id="256" r:id="rId4"/>
    <p:sldId id="405" r:id="rId5"/>
    <p:sldId id="314" r:id="rId6"/>
    <p:sldId id="403" r:id="rId7"/>
    <p:sldId id="404" r:id="rId8"/>
    <p:sldId id="322" r:id="rId9"/>
    <p:sldId id="329" r:id="rId10"/>
    <p:sldId id="330" r:id="rId11"/>
    <p:sldId id="331" r:id="rId12"/>
    <p:sldId id="332" r:id="rId13"/>
    <p:sldId id="334" r:id="rId14"/>
    <p:sldId id="323" r:id="rId15"/>
    <p:sldId id="337" r:id="rId16"/>
    <p:sldId id="338" r:id="rId17"/>
    <p:sldId id="335" r:id="rId18"/>
    <p:sldId id="339" r:id="rId19"/>
    <p:sldId id="340" r:id="rId20"/>
    <p:sldId id="399" r:id="rId21"/>
    <p:sldId id="400" r:id="rId22"/>
    <p:sldId id="401" r:id="rId23"/>
    <p:sldId id="396" r:id="rId24"/>
    <p:sldId id="325" r:id="rId25"/>
    <p:sldId id="398" r:id="rId26"/>
    <p:sldId id="402" r:id="rId27"/>
    <p:sldId id="366" r:id="rId28"/>
    <p:sldId id="462" r:id="rId29"/>
    <p:sldId id="371" r:id="rId30"/>
    <p:sldId id="372" r:id="rId31"/>
    <p:sldId id="373" r:id="rId32"/>
    <p:sldId id="367" r:id="rId33"/>
    <p:sldId id="368" r:id="rId34"/>
    <p:sldId id="385" r:id="rId35"/>
    <p:sldId id="369" r:id="rId36"/>
    <p:sldId id="461" r:id="rId37"/>
    <p:sldId id="370" r:id="rId38"/>
    <p:sldId id="375" r:id="rId39"/>
    <p:sldId id="374" r:id="rId40"/>
    <p:sldId id="376" r:id="rId41"/>
    <p:sldId id="377" r:id="rId42"/>
    <p:sldId id="378" r:id="rId43"/>
    <p:sldId id="379" r:id="rId44"/>
    <p:sldId id="380" r:id="rId45"/>
    <p:sldId id="381" r:id="rId46"/>
    <p:sldId id="382" r:id="rId47"/>
    <p:sldId id="383" r:id="rId48"/>
    <p:sldId id="384" r:id="rId49"/>
    <p:sldId id="386" r:id="rId50"/>
    <p:sldId id="387" r:id="rId51"/>
    <p:sldId id="390" r:id="rId52"/>
    <p:sldId id="388" r:id="rId53"/>
    <p:sldId id="389" r:id="rId54"/>
    <p:sldId id="391" r:id="rId55"/>
    <p:sldId id="392" r:id="rId56"/>
    <p:sldId id="393" r:id="rId57"/>
    <p:sldId id="394" r:id="rId58"/>
    <p:sldId id="406" r:id="rId59"/>
    <p:sldId id="407" r:id="rId60"/>
    <p:sldId id="416" r:id="rId61"/>
    <p:sldId id="463" r:id="rId62"/>
    <p:sldId id="409" r:id="rId63"/>
    <p:sldId id="408" r:id="rId64"/>
    <p:sldId id="410" r:id="rId65"/>
    <p:sldId id="420" r:id="rId66"/>
    <p:sldId id="413" r:id="rId67"/>
    <p:sldId id="415" r:id="rId68"/>
    <p:sldId id="418" r:id="rId69"/>
    <p:sldId id="419" r:id="rId70"/>
    <p:sldId id="326" r:id="rId71"/>
    <p:sldId id="341" r:id="rId72"/>
    <p:sldId id="342" r:id="rId73"/>
    <p:sldId id="343" r:id="rId74"/>
    <p:sldId id="344" r:id="rId75"/>
    <p:sldId id="345" r:id="rId76"/>
    <p:sldId id="346" r:id="rId77"/>
    <p:sldId id="348" r:id="rId78"/>
    <p:sldId id="349" r:id="rId79"/>
    <p:sldId id="350" r:id="rId80"/>
    <p:sldId id="351" r:id="rId81"/>
    <p:sldId id="352" r:id="rId82"/>
    <p:sldId id="357" r:id="rId83"/>
    <p:sldId id="359" r:id="rId84"/>
    <p:sldId id="358" r:id="rId85"/>
    <p:sldId id="355" r:id="rId86"/>
    <p:sldId id="356" r:id="rId87"/>
    <p:sldId id="360" r:id="rId88"/>
    <p:sldId id="361" r:id="rId89"/>
    <p:sldId id="362" r:id="rId90"/>
    <p:sldId id="363" r:id="rId91"/>
    <p:sldId id="423" r:id="rId92"/>
    <p:sldId id="434" r:id="rId93"/>
    <p:sldId id="429" r:id="rId94"/>
    <p:sldId id="433" r:id="rId95"/>
    <p:sldId id="425" r:id="rId96"/>
    <p:sldId id="427" r:id="rId97"/>
    <p:sldId id="426" r:id="rId98"/>
    <p:sldId id="436" r:id="rId99"/>
    <p:sldId id="437" r:id="rId100"/>
    <p:sldId id="435" r:id="rId101"/>
    <p:sldId id="438" r:id="rId102"/>
    <p:sldId id="422" r:id="rId103"/>
    <p:sldId id="424" r:id="rId104"/>
    <p:sldId id="439" r:id="rId105"/>
    <p:sldId id="441" r:id="rId106"/>
    <p:sldId id="444" r:id="rId107"/>
    <p:sldId id="443" r:id="rId108"/>
    <p:sldId id="442" r:id="rId109"/>
    <p:sldId id="450" r:id="rId110"/>
    <p:sldId id="451" r:id="rId111"/>
    <p:sldId id="455" r:id="rId112"/>
    <p:sldId id="453" r:id="rId113"/>
    <p:sldId id="454" r:id="rId114"/>
    <p:sldId id="445" r:id="rId115"/>
    <p:sldId id="446" r:id="rId116"/>
    <p:sldId id="447" r:id="rId117"/>
    <p:sldId id="448" r:id="rId118"/>
    <p:sldId id="449" r:id="rId119"/>
    <p:sldId id="456" r:id="rId120"/>
    <p:sldId id="457" r:id="rId121"/>
    <p:sldId id="459" r:id="rId122"/>
    <p:sldId id="460" r:id="rId12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3" autoAdjust="0"/>
    <p:restoredTop sz="74118" autoAdjust="0"/>
  </p:normalViewPr>
  <p:slideViewPr>
    <p:cSldViewPr>
      <p:cViewPr varScale="1">
        <p:scale>
          <a:sx n="65" d="100"/>
          <a:sy n="65" d="100"/>
        </p:scale>
        <p:origin x="1896" y="24"/>
      </p:cViewPr>
      <p:guideLst>
        <p:guide orient="horz" pos="2160"/>
        <p:guide pos="2880"/>
      </p:guideLst>
    </p:cSldViewPr>
  </p:slideViewPr>
  <p:notesTextViewPr>
    <p:cViewPr>
      <p:scale>
        <a:sx n="1" d="1"/>
        <a:sy n="1" d="1"/>
      </p:scale>
      <p:origin x="0" y="0"/>
    </p:cViewPr>
  </p:notesTextViewPr>
  <p:notesViewPr>
    <p:cSldViewPr>
      <p:cViewPr varScale="1">
        <p:scale>
          <a:sx n="46" d="100"/>
          <a:sy n="46" d="100"/>
        </p:scale>
        <p:origin x="-1915" y="-91"/>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theme" Target="theme/theme1.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notesMaster" Target="notesMasters/notesMaster1.xml"/><Relationship Id="rId129" Type="http://schemas.openxmlformats.org/officeDocument/2006/relationships/tableStyles" Target="tableStyle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93B5AE6-67CF-42E0-8CF6-D79CE3F4F45A}" type="doc">
      <dgm:prSet loTypeId="urn:microsoft.com/office/officeart/2008/layout/AlternatingHexagons" loCatId="list" qsTypeId="urn:microsoft.com/office/officeart/2005/8/quickstyle/simple3#1" qsCatId="simple" csTypeId="urn:microsoft.com/office/officeart/2005/8/colors/accent0_1#1" csCatId="mainScheme" phldr="1"/>
      <dgm:spPr/>
      <dgm:t>
        <a:bodyPr/>
        <a:lstStyle/>
        <a:p>
          <a:endParaRPr lang="zh-CN" altLang="en-US"/>
        </a:p>
      </dgm:t>
    </dgm:pt>
    <dgm:pt modelId="{E6921472-B176-44F9-9A97-9CEFA430F04C}" type="parTrans" cxnId="{BCE359A2-25D7-4DD1-9FDE-CB970C717A50}">
      <dgm:prSet/>
      <dgm:spPr/>
      <dgm:t>
        <a:bodyPr/>
        <a:lstStyle/>
        <a:p>
          <a:endParaRPr lang="zh-CN" altLang="en-US" sz="1100" b="1">
            <a:latin typeface="微软雅黑" panose="020B0503020204020204" charset="-122"/>
            <a:ea typeface="微软雅黑" panose="020B0503020204020204" charset="-122"/>
          </a:endParaRPr>
        </a:p>
      </dgm:t>
    </dgm:pt>
    <dgm:pt modelId="{20DD6983-A233-4F0F-B46D-594E83251569}">
      <dgm:prSet phldrT="[文本]" custT="1"/>
      <dgm:spPr bwMode="white">
        <a:xfrm rot="5400000">
          <a:off x="1796867"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Facebook</a:t>
          </a:r>
          <a:r>
            <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rPr>
            <a:t>、微信</a:t>
          </a:r>
        </a:p>
      </dgm:t>
    </dgm:pt>
    <dgm:pt modelId="{F61FF760-3A15-4646-A7E5-FE25FE6CC9C7}" type="par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B42B3961-F6E7-415C-B96D-E425BAF9AAA1}">
      <dgm:prSet phldrT="[文本]" custT="1"/>
      <dgm:spPr bwMode="white">
        <a:xfrm>
          <a:off x="2931444" y="29231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社交网络</a:t>
          </a:r>
        </a:p>
      </dgm:t>
    </dgm:pt>
    <dgm:pt modelId="{18FCB7DA-A66B-41EB-88C6-77CF04B63F45}" type="sibTrans" cxnId="{F4237E69-A04F-41E8-AE24-C7DF3DBB1BF4}">
      <dgm:prSet/>
      <dgm:spPr/>
      <dgm:t>
        <a:bodyPr/>
        <a:lstStyle/>
        <a:p>
          <a:endParaRPr lang="zh-CN" altLang="en-US" sz="1100" b="1">
            <a:latin typeface="微软雅黑" panose="020B0503020204020204" charset="-122"/>
            <a:ea typeface="微软雅黑" panose="020B0503020204020204" charset="-122"/>
          </a:endParaRPr>
        </a:p>
      </dgm:t>
    </dgm:pt>
    <dgm:pt modelId="{57B9D06D-9BE5-4050-A56D-D587E008855E}" type="sibTrans" cxnId="{BCE359A2-25D7-4DD1-9FDE-CB970C717A50}">
      <dgm:prSet custT="1"/>
      <dgm:spPr bwMode="white">
        <a:xfrm rot="5400000">
          <a:off x="688016" y="13300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7920009A-C722-4A8A-BF89-D5FE2B785CAC}" type="parTrans" cxnId="{59BCDDA1-C77F-4285-92E6-9B8840E56799}">
      <dgm:prSet/>
      <dgm:spPr/>
      <dgm:t>
        <a:bodyPr/>
        <a:lstStyle/>
        <a:p>
          <a:endParaRPr lang="zh-CN" altLang="en-US" sz="1100" b="1">
            <a:latin typeface="微软雅黑" panose="020B0503020204020204" charset="-122"/>
            <a:ea typeface="微软雅黑" panose="020B0503020204020204" charset="-122"/>
          </a:endParaRPr>
        </a:p>
      </dgm:t>
    </dgm:pt>
    <dgm:pt modelId="{263ED5E8-00F8-48F4-A1EB-0B08D412B346}">
      <dgm:prSet phldrT="[文本]" custT="1"/>
      <dgm:spPr bwMode="white">
        <a:xfrm rot="5400000">
          <a:off x="1240317"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228FAAD5-EE0F-41B6-A180-6F73CCD991A0}" type="par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7DC9A775-49D4-47BE-8649-CB1E238560FE}">
      <dgm:prSet phldrT="[文本]" custT="1"/>
      <dgm:spPr bwMode="white">
        <a:xfrm>
          <a:off x="0" y="1294013"/>
          <a:ext cx="1274541"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电子商务</a:t>
          </a:r>
        </a:p>
      </dgm:t>
    </dgm:pt>
    <dgm:pt modelId="{8D396939-7BA2-4F5C-AF2C-837DDC2005F7}" type="sibTrans" cxnId="{66F4C21D-0F2D-4AD5-A092-4B254214DE86}">
      <dgm:prSet/>
      <dgm:spPr/>
      <dgm:t>
        <a:bodyPr/>
        <a:lstStyle/>
        <a:p>
          <a:endParaRPr lang="zh-CN" altLang="en-US" sz="1100" b="1">
            <a:latin typeface="微软雅黑" panose="020B0503020204020204" charset="-122"/>
            <a:ea typeface="微软雅黑" panose="020B0503020204020204" charset="-122"/>
          </a:endParaRPr>
        </a:p>
      </dgm:t>
    </dgm:pt>
    <dgm:pt modelId="{C73E281B-5B12-4215-8FBC-BB47CEB0988E}" type="sibTrans" cxnId="{59BCDDA1-C77F-4285-92E6-9B8840E56799}">
      <dgm:prSet custT="1"/>
      <dgm:spPr bwMode="white">
        <a:xfrm rot="5400000">
          <a:off x="2349168" y="1134696"/>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dirty="0">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D700A910-CE8E-467D-ADE3-823691865F80}" type="parTrans" cxnId="{ACA7B7BC-B7D3-4739-AAF4-01FAAC4F4818}">
      <dgm:prSet/>
      <dgm:spPr/>
      <dgm:t>
        <a:bodyPr/>
        <a:lstStyle/>
        <a:p>
          <a:endParaRPr lang="zh-CN" altLang="en-US" sz="1100" b="1">
            <a:latin typeface="微软雅黑" panose="020B0503020204020204" charset="-122"/>
            <a:ea typeface="微软雅黑" panose="020B0503020204020204" charset="-122"/>
          </a:endParaRPr>
        </a:p>
      </dgm:t>
    </dgm:pt>
    <dgm:pt modelId="{0344028F-704E-4E47-9303-D0C35DFF4E18}">
      <dgm:prSet phldrT="[文本]" custT="1"/>
      <dgm:spPr bwMode="white">
        <a:xfrm rot="5400000">
          <a:off x="1796867"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FD4CB1A7-0626-478A-A0FB-381B2B6CCD9E}" type="par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26013041-F65A-4F0B-B0C7-52144ABEFCFA}">
      <dgm:prSet phldrT="[文本]" custT="1"/>
      <dgm:spPr bwMode="white">
        <a:xfrm>
          <a:off x="2931444" y="2295708"/>
          <a:ext cx="1317026" cy="708078"/>
        </a:xfrm>
        <a:prstGeom prst="rect">
          <a:avLst/>
        </a:prstGeom>
        <a:noFill/>
        <a:ln>
          <a:noFill/>
        </a:ln>
        <a:effectLst/>
      </dgm:spPr>
      <dgm:t>
        <a:bodyPr/>
        <a:lstStyle/>
        <a:p>
          <a:pPr>
            <a:buNone/>
          </a:pPr>
          <a:r>
            <a:rPr lang="zh-CN" altLang="en-US" sz="1100" b="1" dirty="0">
              <a:solidFill>
                <a:srgbClr val="FF0000"/>
              </a:solidFill>
              <a:latin typeface="微软雅黑" panose="020B0503020204020204" charset="-122"/>
              <a:ea typeface="微软雅黑" panose="020B0503020204020204" charset="-122"/>
              <a:cs typeface="Arial"/>
            </a:rPr>
            <a:t>移动互联</a:t>
          </a:r>
        </a:p>
      </dgm:t>
    </dgm:pt>
    <dgm:pt modelId="{68643AD7-07F9-4743-AAF1-05EC0017F492}" type="sibTrans" cxnId="{1215FD57-F19B-41D3-91CC-70DF40D8BA4F}">
      <dgm:prSet/>
      <dgm:spPr/>
      <dgm:t>
        <a:bodyPr/>
        <a:lstStyle/>
        <a:p>
          <a:endParaRPr lang="zh-CN" altLang="en-US" sz="1100" b="1">
            <a:latin typeface="微软雅黑" panose="020B0503020204020204" charset="-122"/>
            <a:ea typeface="微软雅黑" panose="020B0503020204020204" charset="-122"/>
          </a:endParaRPr>
        </a:p>
      </dgm:t>
    </dgm:pt>
    <dgm:pt modelId="{BD7FFF3D-FD86-45B3-962C-8E8946591CF8}" type="sibTrans" cxnId="{ACA7B7BC-B7D3-4739-AAF4-01FAAC4F4818}">
      <dgm:prSet custT="1"/>
      <dgm:spPr bwMode="white">
        <a:xfrm rot="5400000">
          <a:off x="688016" y="2136391"/>
          <a:ext cx="1180130" cy="1026713"/>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gm:spPr>
      <dgm:t>
        <a:bodyPr/>
        <a:lstStyle/>
        <a:p>
          <a:pPr>
            <a:buNone/>
          </a:pPr>
          <a:r>
            <a:rPr lang="en-US" altLang="zh-CN" sz="1100" b="1">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a:solidFill>
              <a:srgbClr val="000099">
                <a:hueOff val="0"/>
                <a:satOff val="0"/>
                <a:lumOff val="0"/>
                <a:alphaOff val="0"/>
              </a:srgbClr>
            </a:solidFill>
            <a:latin typeface="微软雅黑" panose="020B0503020204020204" charset="-122"/>
            <a:ea typeface="微软雅黑" panose="020B0503020204020204" charset="-122"/>
            <a:cs typeface="Arial"/>
          </a:endParaRPr>
        </a:p>
      </dgm:t>
    </dgm:pt>
    <dgm:pt modelId="{63A25C3A-5B69-460D-8A12-9F88E42D4409}" type="pres">
      <dgm:prSet presAssocID="{893B5AE6-67CF-42E0-8CF6-D79CE3F4F45A}" presName="Name0" presStyleCnt="0">
        <dgm:presLayoutVars>
          <dgm:chMax/>
          <dgm:chPref/>
          <dgm:dir/>
          <dgm:animLvl val="lvl"/>
        </dgm:presLayoutVars>
      </dgm:prSet>
      <dgm:spPr/>
    </dgm:pt>
    <dgm:pt modelId="{5A70FB58-A6E3-40CF-8AC2-CF6A9BE7BE7F}" type="pres">
      <dgm:prSet presAssocID="{20DD6983-A233-4F0F-B46D-594E83251569}" presName="composite" presStyleCnt="0"/>
      <dgm:spPr/>
    </dgm:pt>
    <dgm:pt modelId="{70CC8AB6-23F5-4BC2-9622-D50827C4BD37}" type="pres">
      <dgm:prSet presAssocID="{20DD6983-A233-4F0F-B46D-594E83251569}" presName="Parent1" presStyleLbl="node1" presStyleIdx="0" presStyleCnt="6">
        <dgm:presLayoutVars>
          <dgm:chMax val="1"/>
          <dgm:chPref val="1"/>
          <dgm:bulletEnabled val="1"/>
        </dgm:presLayoutVars>
      </dgm:prSet>
      <dgm:spPr/>
    </dgm:pt>
    <dgm:pt modelId="{E98E4F89-0A65-4863-92B0-AEF8A9603F63}" type="pres">
      <dgm:prSet presAssocID="{20DD6983-A233-4F0F-B46D-594E83251569}" presName="Childtext1" presStyleLbl="revTx" presStyleIdx="0" presStyleCnt="3">
        <dgm:presLayoutVars>
          <dgm:chMax val="0"/>
          <dgm:chPref val="0"/>
          <dgm:bulletEnabled val="1"/>
        </dgm:presLayoutVars>
      </dgm:prSet>
      <dgm:spPr/>
    </dgm:pt>
    <dgm:pt modelId="{B050CA14-9040-4672-9ABB-FA93864AB2BE}" type="pres">
      <dgm:prSet presAssocID="{20DD6983-A233-4F0F-B46D-594E83251569}" presName="BalanceSpacing" presStyleCnt="0"/>
      <dgm:spPr/>
    </dgm:pt>
    <dgm:pt modelId="{790CD2BC-A1DA-4352-B5E6-1C47DD0EAC8E}" type="pres">
      <dgm:prSet presAssocID="{20DD6983-A233-4F0F-B46D-594E83251569}" presName="BalanceSpacing1" presStyleCnt="0"/>
      <dgm:spPr/>
    </dgm:pt>
    <dgm:pt modelId="{B605245F-7CCA-4885-856B-B96FE7DCA0D7}" type="pres">
      <dgm:prSet presAssocID="{57B9D06D-9BE5-4050-A56D-D587E008855E}" presName="Accent1Text" presStyleLbl="node1" presStyleIdx="1" presStyleCnt="6"/>
      <dgm:spPr/>
    </dgm:pt>
    <dgm:pt modelId="{C1E25126-F650-4262-9196-6634E4506F75}" type="pres">
      <dgm:prSet presAssocID="{57B9D06D-9BE5-4050-A56D-D587E008855E}" presName="spaceBetweenRectangles" presStyleCnt="0"/>
      <dgm:spPr/>
    </dgm:pt>
    <dgm:pt modelId="{692B3495-EEF8-4B94-9A63-A880061223B7}" type="pres">
      <dgm:prSet presAssocID="{263ED5E8-00F8-48F4-A1EB-0B08D412B346}" presName="composite" presStyleCnt="0"/>
      <dgm:spPr/>
    </dgm:pt>
    <dgm:pt modelId="{1F753B3D-67FF-4590-B7BD-7F1643A8D8A1}" type="pres">
      <dgm:prSet presAssocID="{263ED5E8-00F8-48F4-A1EB-0B08D412B346}" presName="Parent1" presStyleLbl="node1" presStyleIdx="2" presStyleCnt="6">
        <dgm:presLayoutVars>
          <dgm:chMax val="1"/>
          <dgm:chPref val="1"/>
          <dgm:bulletEnabled val="1"/>
        </dgm:presLayoutVars>
      </dgm:prSet>
      <dgm:spPr/>
    </dgm:pt>
    <dgm:pt modelId="{CA717175-24CD-4DC6-8965-A339D7349FF5}" type="pres">
      <dgm:prSet presAssocID="{263ED5E8-00F8-48F4-A1EB-0B08D412B346}" presName="Childtext1" presStyleLbl="revTx" presStyleIdx="1" presStyleCnt="3">
        <dgm:presLayoutVars>
          <dgm:chMax val="0"/>
          <dgm:chPref val="0"/>
          <dgm:bulletEnabled val="1"/>
        </dgm:presLayoutVars>
      </dgm:prSet>
      <dgm:spPr/>
    </dgm:pt>
    <dgm:pt modelId="{532A4DAB-09F9-4F6A-B1B9-FB381810E454}" type="pres">
      <dgm:prSet presAssocID="{263ED5E8-00F8-48F4-A1EB-0B08D412B346}" presName="BalanceSpacing" presStyleCnt="0"/>
      <dgm:spPr/>
    </dgm:pt>
    <dgm:pt modelId="{81D7EA31-B1F6-4330-95DD-BB24114CC057}" type="pres">
      <dgm:prSet presAssocID="{263ED5E8-00F8-48F4-A1EB-0B08D412B346}" presName="BalanceSpacing1" presStyleCnt="0"/>
      <dgm:spPr/>
    </dgm:pt>
    <dgm:pt modelId="{7004708F-A5E2-4642-B38F-608049FEC2D6}" type="pres">
      <dgm:prSet presAssocID="{C73E281B-5B12-4215-8FBC-BB47CEB0988E}" presName="Accent1Text" presStyleLbl="node1" presStyleIdx="3" presStyleCnt="6"/>
      <dgm:spPr/>
    </dgm:pt>
    <dgm:pt modelId="{C4B46867-8256-45E4-8713-67C98E484FF2}" type="pres">
      <dgm:prSet presAssocID="{C73E281B-5B12-4215-8FBC-BB47CEB0988E}" presName="spaceBetweenRectangles" presStyleCnt="0"/>
      <dgm:spPr/>
    </dgm:pt>
    <dgm:pt modelId="{9BDB005C-C8D3-482B-AA75-DFDABD076C83}" type="pres">
      <dgm:prSet presAssocID="{0344028F-704E-4E47-9303-D0C35DFF4E18}" presName="composite" presStyleCnt="0"/>
      <dgm:spPr/>
    </dgm:pt>
    <dgm:pt modelId="{524198B8-4A5A-4F27-9030-E2310DB3E6C9}" type="pres">
      <dgm:prSet presAssocID="{0344028F-704E-4E47-9303-D0C35DFF4E18}" presName="Parent1" presStyleLbl="node1" presStyleIdx="4" presStyleCnt="6">
        <dgm:presLayoutVars>
          <dgm:chMax val="1"/>
          <dgm:chPref val="1"/>
          <dgm:bulletEnabled val="1"/>
        </dgm:presLayoutVars>
      </dgm:prSet>
      <dgm:spPr/>
    </dgm:pt>
    <dgm:pt modelId="{557D0742-2835-47D3-A9A5-C79D34CE30D0}" type="pres">
      <dgm:prSet presAssocID="{0344028F-704E-4E47-9303-D0C35DFF4E18}" presName="Childtext1" presStyleLbl="revTx" presStyleIdx="2" presStyleCnt="3">
        <dgm:presLayoutVars>
          <dgm:chMax val="0"/>
          <dgm:chPref val="0"/>
          <dgm:bulletEnabled val="1"/>
        </dgm:presLayoutVars>
      </dgm:prSet>
      <dgm:spPr/>
    </dgm:pt>
    <dgm:pt modelId="{DE83B58C-B02D-4286-BDB7-9FC96C8C7F72}" type="pres">
      <dgm:prSet presAssocID="{0344028F-704E-4E47-9303-D0C35DFF4E18}" presName="BalanceSpacing" presStyleCnt="0"/>
      <dgm:spPr/>
    </dgm:pt>
    <dgm:pt modelId="{2D49407C-4D16-460E-B72A-8D0F5B61C4C6}" type="pres">
      <dgm:prSet presAssocID="{0344028F-704E-4E47-9303-D0C35DFF4E18}" presName="BalanceSpacing1" presStyleCnt="0"/>
      <dgm:spPr/>
    </dgm:pt>
    <dgm:pt modelId="{5AE98D83-599B-4023-B378-4F7F1EE87B1D}" type="pres">
      <dgm:prSet presAssocID="{BD7FFF3D-FD86-45B3-962C-8E8946591CF8}" presName="Accent1Text" presStyleLbl="node1" presStyleIdx="5" presStyleCnt="6"/>
      <dgm:spPr/>
    </dgm:pt>
  </dgm:ptLst>
  <dgm:cxnLst>
    <dgm:cxn modelId="{F39C0A16-2569-48BF-BF1E-0E38DF0E3EDD}" type="presOf" srcId="{BD7FFF3D-FD86-45B3-962C-8E8946591CF8}" destId="{5AE98D83-599B-4023-B378-4F7F1EE87B1D}" srcOrd="0" destOrd="0" presId="urn:microsoft.com/office/officeart/2008/layout/AlternatingHexagons"/>
    <dgm:cxn modelId="{5F830F16-32B5-41C6-AC9C-2DE644C86539}" type="presOf" srcId="{B42B3961-F6E7-415C-B96D-E425BAF9AAA1}" destId="{E98E4F89-0A65-4863-92B0-AEF8A9603F63}" srcOrd="0" destOrd="0" presId="urn:microsoft.com/office/officeart/2008/layout/AlternatingHexagons"/>
    <dgm:cxn modelId="{66F4C21D-0F2D-4AD5-A092-4B254214DE86}" srcId="{263ED5E8-00F8-48F4-A1EB-0B08D412B346}" destId="{7DC9A775-49D4-47BE-8649-CB1E238560FE}" srcOrd="0" destOrd="0" parTransId="{228FAAD5-EE0F-41B6-A180-6F73CCD991A0}" sibTransId="{8D396939-7BA2-4F5C-AF2C-837DDC2005F7}"/>
    <dgm:cxn modelId="{23859F28-C72B-4D0E-B4BE-F3361AEED4ED}" type="presOf" srcId="{0344028F-704E-4E47-9303-D0C35DFF4E18}" destId="{524198B8-4A5A-4F27-9030-E2310DB3E6C9}" srcOrd="0" destOrd="0" presId="urn:microsoft.com/office/officeart/2008/layout/AlternatingHexagons"/>
    <dgm:cxn modelId="{F4237E69-A04F-41E8-AE24-C7DF3DBB1BF4}" srcId="{20DD6983-A233-4F0F-B46D-594E83251569}" destId="{B42B3961-F6E7-415C-B96D-E425BAF9AAA1}" srcOrd="0" destOrd="0" parTransId="{F61FF760-3A15-4646-A7E5-FE25FE6CC9C7}" sibTransId="{18FCB7DA-A66B-41EB-88C6-77CF04B63F45}"/>
    <dgm:cxn modelId="{67AA4C4E-461C-45CA-9423-94614FAC4AA7}" type="presOf" srcId="{263ED5E8-00F8-48F4-A1EB-0B08D412B346}" destId="{1F753B3D-67FF-4590-B7BD-7F1643A8D8A1}" srcOrd="0" destOrd="0" presId="urn:microsoft.com/office/officeart/2008/layout/AlternatingHexagons"/>
    <dgm:cxn modelId="{1215FD57-F19B-41D3-91CC-70DF40D8BA4F}" srcId="{0344028F-704E-4E47-9303-D0C35DFF4E18}" destId="{26013041-F65A-4F0B-B0C7-52144ABEFCFA}" srcOrd="0" destOrd="0" parTransId="{FD4CB1A7-0626-478A-A0FB-381B2B6CCD9E}" sibTransId="{68643AD7-07F9-4743-AAF1-05EC0017F492}"/>
    <dgm:cxn modelId="{63B7E09C-ADEC-4717-86C4-00C439CEE094}" type="presOf" srcId="{57B9D06D-9BE5-4050-A56D-D587E008855E}" destId="{B605245F-7CCA-4885-856B-B96FE7DCA0D7}" srcOrd="0" destOrd="0" presId="urn:microsoft.com/office/officeart/2008/layout/AlternatingHexagons"/>
    <dgm:cxn modelId="{59BCDDA1-C77F-4285-92E6-9B8840E56799}" srcId="{893B5AE6-67CF-42E0-8CF6-D79CE3F4F45A}" destId="{263ED5E8-00F8-48F4-A1EB-0B08D412B346}" srcOrd="1" destOrd="0" parTransId="{7920009A-C722-4A8A-BF89-D5FE2B785CAC}" sibTransId="{C73E281B-5B12-4215-8FBC-BB47CEB0988E}"/>
    <dgm:cxn modelId="{BCE359A2-25D7-4DD1-9FDE-CB970C717A50}" srcId="{893B5AE6-67CF-42E0-8CF6-D79CE3F4F45A}" destId="{20DD6983-A233-4F0F-B46D-594E83251569}" srcOrd="0" destOrd="0" parTransId="{E6921472-B176-44F9-9A97-9CEFA430F04C}" sibTransId="{57B9D06D-9BE5-4050-A56D-D587E008855E}"/>
    <dgm:cxn modelId="{FCF77BB6-86F9-45A1-BDEA-C7839D66BDA7}" type="presOf" srcId="{7DC9A775-49D4-47BE-8649-CB1E238560FE}" destId="{CA717175-24CD-4DC6-8965-A339D7349FF5}" srcOrd="0" destOrd="0" presId="urn:microsoft.com/office/officeart/2008/layout/AlternatingHexagons"/>
    <dgm:cxn modelId="{ACA7B7BC-B7D3-4739-AAF4-01FAAC4F4818}" srcId="{893B5AE6-67CF-42E0-8CF6-D79CE3F4F45A}" destId="{0344028F-704E-4E47-9303-D0C35DFF4E18}" srcOrd="2" destOrd="0" parTransId="{D700A910-CE8E-467D-ADE3-823691865F80}" sibTransId="{BD7FFF3D-FD86-45B3-962C-8E8946591CF8}"/>
    <dgm:cxn modelId="{7D07DFDC-BEF5-4BF1-AA29-FFB4052CCF65}" type="presOf" srcId="{26013041-F65A-4F0B-B0C7-52144ABEFCFA}" destId="{557D0742-2835-47D3-A9A5-C79D34CE30D0}" srcOrd="0" destOrd="0" presId="urn:microsoft.com/office/officeart/2008/layout/AlternatingHexagons"/>
    <dgm:cxn modelId="{36EB7FDD-F3F2-4C35-943A-BCDF0B7D07EB}" type="presOf" srcId="{893B5AE6-67CF-42E0-8CF6-D79CE3F4F45A}" destId="{63A25C3A-5B69-460D-8A12-9F88E42D4409}" srcOrd="0" destOrd="0" presId="urn:microsoft.com/office/officeart/2008/layout/AlternatingHexagons"/>
    <dgm:cxn modelId="{DD988BF3-C8B5-44CC-BB93-94A719C01CE5}" type="presOf" srcId="{20DD6983-A233-4F0F-B46D-594E83251569}" destId="{70CC8AB6-23F5-4BC2-9622-D50827C4BD37}" srcOrd="0" destOrd="0" presId="urn:microsoft.com/office/officeart/2008/layout/AlternatingHexagons"/>
    <dgm:cxn modelId="{257E80F6-EA33-4B36-85BE-8DAD9AD0955B}" type="presOf" srcId="{C73E281B-5B12-4215-8FBC-BB47CEB0988E}" destId="{7004708F-A5E2-4642-B38F-608049FEC2D6}" srcOrd="0" destOrd="0" presId="urn:microsoft.com/office/officeart/2008/layout/AlternatingHexagons"/>
    <dgm:cxn modelId="{279B7BBB-E699-4B92-8576-FB943BE224FE}" type="presParOf" srcId="{63A25C3A-5B69-460D-8A12-9F88E42D4409}" destId="{5A70FB58-A6E3-40CF-8AC2-CF6A9BE7BE7F}" srcOrd="0" destOrd="0" presId="urn:microsoft.com/office/officeart/2008/layout/AlternatingHexagons"/>
    <dgm:cxn modelId="{11995444-EF1D-42D4-B111-4732FCB687B3}" type="presParOf" srcId="{5A70FB58-A6E3-40CF-8AC2-CF6A9BE7BE7F}" destId="{70CC8AB6-23F5-4BC2-9622-D50827C4BD37}" srcOrd="0" destOrd="0" presId="urn:microsoft.com/office/officeart/2008/layout/AlternatingHexagons"/>
    <dgm:cxn modelId="{EADE9A60-FCBB-4F71-889C-E1BB9C056499}" type="presParOf" srcId="{5A70FB58-A6E3-40CF-8AC2-CF6A9BE7BE7F}" destId="{E98E4F89-0A65-4863-92B0-AEF8A9603F63}" srcOrd="1" destOrd="0" presId="urn:microsoft.com/office/officeart/2008/layout/AlternatingHexagons"/>
    <dgm:cxn modelId="{BAB7B11E-193A-4628-B79F-2C3091B8A2FD}" type="presParOf" srcId="{5A70FB58-A6E3-40CF-8AC2-CF6A9BE7BE7F}" destId="{B050CA14-9040-4672-9ABB-FA93864AB2BE}" srcOrd="2" destOrd="0" presId="urn:microsoft.com/office/officeart/2008/layout/AlternatingHexagons"/>
    <dgm:cxn modelId="{F8C4C7BB-32ED-4BF0-A098-4FC26DD6810D}" type="presParOf" srcId="{5A70FB58-A6E3-40CF-8AC2-CF6A9BE7BE7F}" destId="{790CD2BC-A1DA-4352-B5E6-1C47DD0EAC8E}" srcOrd="3" destOrd="0" presId="urn:microsoft.com/office/officeart/2008/layout/AlternatingHexagons"/>
    <dgm:cxn modelId="{5299BADC-DB61-4B5E-9FA4-3AF3DA5431F2}" type="presParOf" srcId="{5A70FB58-A6E3-40CF-8AC2-CF6A9BE7BE7F}" destId="{B605245F-7CCA-4885-856B-B96FE7DCA0D7}" srcOrd="4" destOrd="0" presId="urn:microsoft.com/office/officeart/2008/layout/AlternatingHexagons"/>
    <dgm:cxn modelId="{7883AA87-A4F8-4922-A47D-E165363402B0}" type="presParOf" srcId="{63A25C3A-5B69-460D-8A12-9F88E42D4409}" destId="{C1E25126-F650-4262-9196-6634E4506F75}" srcOrd="1" destOrd="0" presId="urn:microsoft.com/office/officeart/2008/layout/AlternatingHexagons"/>
    <dgm:cxn modelId="{6CA63F8F-8F3B-40F3-BCA0-62FABDC2CB0A}" type="presParOf" srcId="{63A25C3A-5B69-460D-8A12-9F88E42D4409}" destId="{692B3495-EEF8-4B94-9A63-A880061223B7}" srcOrd="2" destOrd="0" presId="urn:microsoft.com/office/officeart/2008/layout/AlternatingHexagons"/>
    <dgm:cxn modelId="{F19DCC16-86E6-457B-B121-BB5B6B1C246E}" type="presParOf" srcId="{692B3495-EEF8-4B94-9A63-A880061223B7}" destId="{1F753B3D-67FF-4590-B7BD-7F1643A8D8A1}" srcOrd="0" destOrd="0" presId="urn:microsoft.com/office/officeart/2008/layout/AlternatingHexagons"/>
    <dgm:cxn modelId="{D46E897C-F603-4565-8C41-94C1647E11ED}" type="presParOf" srcId="{692B3495-EEF8-4B94-9A63-A880061223B7}" destId="{CA717175-24CD-4DC6-8965-A339D7349FF5}" srcOrd="1" destOrd="0" presId="urn:microsoft.com/office/officeart/2008/layout/AlternatingHexagons"/>
    <dgm:cxn modelId="{6DE2447F-E2FD-45A1-97EB-D96877AB1DDB}" type="presParOf" srcId="{692B3495-EEF8-4B94-9A63-A880061223B7}" destId="{532A4DAB-09F9-4F6A-B1B9-FB381810E454}" srcOrd="2" destOrd="0" presId="urn:microsoft.com/office/officeart/2008/layout/AlternatingHexagons"/>
    <dgm:cxn modelId="{EEE78439-38AA-4DC4-A962-2A9139CF8C15}" type="presParOf" srcId="{692B3495-EEF8-4B94-9A63-A880061223B7}" destId="{81D7EA31-B1F6-4330-95DD-BB24114CC057}" srcOrd="3" destOrd="0" presId="urn:microsoft.com/office/officeart/2008/layout/AlternatingHexagons"/>
    <dgm:cxn modelId="{C564C5B6-6277-49AE-B0B0-1D592BFB439C}" type="presParOf" srcId="{692B3495-EEF8-4B94-9A63-A880061223B7}" destId="{7004708F-A5E2-4642-B38F-608049FEC2D6}" srcOrd="4" destOrd="0" presId="urn:microsoft.com/office/officeart/2008/layout/AlternatingHexagons"/>
    <dgm:cxn modelId="{C98DE3F5-E0BD-44A6-91A6-3CDE15A757D0}" type="presParOf" srcId="{63A25C3A-5B69-460D-8A12-9F88E42D4409}" destId="{C4B46867-8256-45E4-8713-67C98E484FF2}" srcOrd="3" destOrd="0" presId="urn:microsoft.com/office/officeart/2008/layout/AlternatingHexagons"/>
    <dgm:cxn modelId="{3CD5E034-EBE5-41DC-9D8F-B8D5F512F264}" type="presParOf" srcId="{63A25C3A-5B69-460D-8A12-9F88E42D4409}" destId="{9BDB005C-C8D3-482B-AA75-DFDABD076C83}" srcOrd="4" destOrd="0" presId="urn:microsoft.com/office/officeart/2008/layout/AlternatingHexagons"/>
    <dgm:cxn modelId="{E107F573-9C80-4FAB-859A-B23B32C2170B}" type="presParOf" srcId="{9BDB005C-C8D3-482B-AA75-DFDABD076C83}" destId="{524198B8-4A5A-4F27-9030-E2310DB3E6C9}" srcOrd="0" destOrd="0" presId="urn:microsoft.com/office/officeart/2008/layout/AlternatingHexagons"/>
    <dgm:cxn modelId="{07B9140D-E652-456F-8B43-CD8A8A42CEBB}" type="presParOf" srcId="{9BDB005C-C8D3-482B-AA75-DFDABD076C83}" destId="{557D0742-2835-47D3-A9A5-C79D34CE30D0}" srcOrd="1" destOrd="0" presId="urn:microsoft.com/office/officeart/2008/layout/AlternatingHexagons"/>
    <dgm:cxn modelId="{36344E6F-3534-4D80-AF96-F78B82983F2A}" type="presParOf" srcId="{9BDB005C-C8D3-482B-AA75-DFDABD076C83}" destId="{DE83B58C-B02D-4286-BDB7-9FC96C8C7F72}" srcOrd="2" destOrd="0" presId="urn:microsoft.com/office/officeart/2008/layout/AlternatingHexagons"/>
    <dgm:cxn modelId="{74D8982F-B10D-429B-A871-FE2183A5944A}" type="presParOf" srcId="{9BDB005C-C8D3-482B-AA75-DFDABD076C83}" destId="{2D49407C-4D16-460E-B72A-8D0F5B61C4C6}" srcOrd="3" destOrd="0" presId="urn:microsoft.com/office/officeart/2008/layout/AlternatingHexagons"/>
    <dgm:cxn modelId="{C54F4C6C-B5F5-4934-9868-2D6811DDD8D1}" type="presParOf" srcId="{9BDB005C-C8D3-482B-AA75-DFDABD076C83}" destId="{5AE98D83-599B-4023-B378-4F7F1EE87B1D}" srcOrd="4" destOrd="0" presId="urn:microsoft.com/office/officeart/2008/layout/AlternatingHexagon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A08593-CCA8-407C-945A-6DBF399989F2}" type="doc">
      <dgm:prSet loTypeId="urn:microsoft.com/office/officeart/2005/8/layout/venn1" loCatId="relationship" qsTypeId="urn:microsoft.com/office/officeart/2005/8/quickstyle/simple1#1" qsCatId="simple" csTypeId="urn:microsoft.com/office/officeart/2005/8/colors/accent1_2#2" csCatId="accent1" phldr="1"/>
      <dgm:spPr/>
      <dgm:t>
        <a:bodyPr/>
        <a:lstStyle/>
        <a:p>
          <a:endParaRPr/>
        </a:p>
      </dgm:t>
    </dgm:pt>
    <dgm:pt modelId="{8F8E9908-8809-4F00-8665-E6A904F82414}" type="par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D30A5A70-5B7A-444F-9821-7F9266BD8EC1}">
      <dgm:prSet phldrT="[文字]" custT="1"/>
      <dgm:spPr>
        <a:xfrm>
          <a:off x="1997709" y="57784"/>
          <a:ext cx="2773680" cy="2773680"/>
        </a:xfrm>
        <a:solidFill>
          <a:srgbClr val="00FF00">
            <a:alpha val="49804"/>
          </a:srgbClr>
        </a:solidFill>
        <a:ln w="25400" cap="flat" cmpd="sng" algn="ctr">
          <a:noFill/>
          <a:prstDash val="solid"/>
        </a:ln>
      </dgm:spPr>
      <dgm:t>
        <a:bodyPr/>
        <a:lstStyle/>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r>
            <a:rPr lang="en-US" altLang="zh-TW"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BBFAAB7C-DBC3-46BE-84FA-8FAD057A3842}" type="sibTrans" cxnId="{F18A2A0D-1ED9-4167-A876-D7B2A4460F5E}">
      <dgm:prSet/>
      <dgm:spPr/>
      <dgm:t>
        <a:bodyPr/>
        <a:lstStyle/>
        <a:p>
          <a:endParaRPr lang="zh-TW" altLang="en-US">
            <a:latin typeface="Arial" panose="020B0604020202020204" pitchFamily="34" charset="0"/>
            <a:cs typeface="Arial" panose="020B0604020202020204" pitchFamily="34" charset="0"/>
          </a:endParaRPr>
        </a:p>
      </dgm:t>
    </dgm:pt>
    <dgm:pt modelId="{2C22705B-E4E3-40C9-848D-1E699322383D}" type="par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BB9CE994-428F-4B76-AEAD-2463B103092D}">
      <dgm:prSet phldrT="[文字]" custT="1"/>
      <dgm:spPr>
        <a:xfrm>
          <a:off x="2998546" y="1791335"/>
          <a:ext cx="2773680" cy="2773680"/>
        </a:xfrm>
        <a:solidFill>
          <a:srgbClr val="0000FF">
            <a:alpha val="49804"/>
          </a:srgbClr>
        </a:solidFill>
        <a:ln w="25400" cap="flat" cmpd="sng" algn="ctr">
          <a:noFill/>
          <a:prstDash val="solid"/>
        </a:ln>
      </dgm:spPr>
      <dgm:t>
        <a:bodyPr/>
        <a:lstStyle/>
        <a:p>
          <a:r>
            <a:rPr lang="en-US" altLang="zh-TW" sz="1600" b="1"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r>
            <a:rPr lang="en-US" altLang="zh-TW"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r>
            <a:rPr lang="en-US" altLang="zh-CN"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A7030343-00A9-4D11-BB30-DB2A004D2491}" type="sibTrans" cxnId="{0CEEE590-82D4-409C-B805-BBF1F9F955C4}">
      <dgm:prSet/>
      <dgm:spPr/>
      <dgm:t>
        <a:bodyPr/>
        <a:lstStyle/>
        <a:p>
          <a:endParaRPr lang="zh-TW" altLang="en-US">
            <a:latin typeface="Arial" panose="020B0604020202020204" pitchFamily="34" charset="0"/>
            <a:cs typeface="Arial" panose="020B0604020202020204" pitchFamily="34" charset="0"/>
          </a:endParaRPr>
        </a:p>
      </dgm:t>
    </dgm:pt>
    <dgm:pt modelId="{D79BABF6-AB01-4CD8-8EB5-59D707D432A7}" type="par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EF28A973-246F-4E0E-A454-41C8688EBA51}">
      <dgm:prSet phldrT="[文字]" custT="1"/>
      <dgm:spPr>
        <a:xfrm>
          <a:off x="996873" y="1791335"/>
          <a:ext cx="2773680" cy="2773680"/>
        </a:xfrm>
        <a:solidFill>
          <a:srgbClr val="FF0000">
            <a:alpha val="49804"/>
          </a:srgbClr>
        </a:solidFill>
        <a:ln w="25400" cap="flat" cmpd="sng" algn="ctr">
          <a:noFill/>
          <a:prstDash val="solid"/>
        </a:ln>
      </dgm:spPr>
      <dgm:t>
        <a:bodyPr/>
        <a:lstStyle/>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r>
            <a:rPr lang="en-US" altLang="zh-TW"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gm:t>
    </dgm:pt>
    <dgm:pt modelId="{46AEBF3F-E163-4E40-B52D-4C191A2CA33F}" type="sibTrans" cxnId="{DFD15740-06D8-4CBB-A8B1-948B0A242275}">
      <dgm:prSet/>
      <dgm:spPr/>
      <dgm:t>
        <a:bodyPr/>
        <a:lstStyle/>
        <a:p>
          <a:endParaRPr lang="zh-TW" altLang="en-US">
            <a:latin typeface="Arial" panose="020B0604020202020204" pitchFamily="34" charset="0"/>
            <a:cs typeface="Arial" panose="020B0604020202020204" pitchFamily="34" charset="0"/>
          </a:endParaRPr>
        </a:p>
      </dgm:t>
    </dgm:pt>
    <dgm:pt modelId="{9CDC790E-A2EC-446C-BD13-305ED386D3FA}" type="pres">
      <dgm:prSet presAssocID="{B7A08593-CCA8-407C-945A-6DBF399989F2}" presName="compositeShape" presStyleCnt="0">
        <dgm:presLayoutVars>
          <dgm:chMax val="7"/>
          <dgm:dir/>
          <dgm:resizeHandles val="exact"/>
        </dgm:presLayoutVars>
      </dgm:prSet>
      <dgm:spPr/>
    </dgm:pt>
    <dgm:pt modelId="{17148E84-FBE7-45CA-A65D-2DF35EC46DDD}" type="pres">
      <dgm:prSet presAssocID="{D30A5A70-5B7A-444F-9821-7F9266BD8EC1}" presName="circ1" presStyleLbl="vennNode1" presStyleIdx="0" presStyleCnt="3" custScaleX="98642" custScaleY="98642" custLinFactNeighborX="876" custLinFactNeighborY="513"/>
      <dgm:spPr>
        <a:prstGeom prst="ellipse">
          <a:avLst/>
        </a:prstGeom>
      </dgm:spPr>
    </dgm:pt>
    <dgm:pt modelId="{33D32D14-812C-43DA-81E3-EDEC210B6C72}" type="pres">
      <dgm:prSet presAssocID="{D30A5A70-5B7A-444F-9821-7F9266BD8EC1}" presName="circ1Tx" presStyleLbl="revTx" presStyleIdx="0" presStyleCnt="0">
        <dgm:presLayoutVars>
          <dgm:chMax val="0"/>
          <dgm:chPref val="0"/>
          <dgm:bulletEnabled val="1"/>
        </dgm:presLayoutVars>
      </dgm:prSet>
      <dgm:spPr/>
    </dgm:pt>
    <dgm:pt modelId="{0E8F69DE-D013-4414-841F-31C38945D642}" type="pres">
      <dgm:prSet presAssocID="{BB9CE994-428F-4B76-AEAD-2463B103092D}" presName="circ2" presStyleLbl="vennNode1" presStyleIdx="1" presStyleCnt="3" custScaleX="98642" custScaleY="98642" custLinFactNeighborX="-24" custLinFactNeighborY="-919"/>
      <dgm:spPr>
        <a:prstGeom prst="ellipse">
          <a:avLst/>
        </a:prstGeom>
      </dgm:spPr>
    </dgm:pt>
    <dgm:pt modelId="{0B8B50FD-583E-45EC-8197-D360E7493E1F}" type="pres">
      <dgm:prSet presAssocID="{BB9CE994-428F-4B76-AEAD-2463B103092D}" presName="circ2Tx" presStyleLbl="revTx" presStyleIdx="0" presStyleCnt="0">
        <dgm:presLayoutVars>
          <dgm:chMax val="0"/>
          <dgm:chPref val="0"/>
          <dgm:bulletEnabled val="1"/>
        </dgm:presLayoutVars>
      </dgm:prSet>
      <dgm:spPr/>
    </dgm:pt>
    <dgm:pt modelId="{8AB868F9-3954-4FF2-B5FC-1704C31023CF}" type="pres">
      <dgm:prSet presAssocID="{EF28A973-246F-4E0E-A454-41C8688EBA51}" presName="circ3" presStyleLbl="vennNode1" presStyleIdx="2" presStyleCnt="3" custScaleX="98642" custScaleY="98642" custLinFactNeighborX="1862" custLinFactNeighborY="-2277"/>
      <dgm:spPr/>
    </dgm:pt>
    <dgm:pt modelId="{1154C552-FEC3-4EF2-931C-975FF7BEEFB3}" type="pres">
      <dgm:prSet presAssocID="{EF28A973-246F-4E0E-A454-41C8688EBA51}" presName="circ3Tx" presStyleLbl="revTx" presStyleIdx="0" presStyleCnt="0">
        <dgm:presLayoutVars>
          <dgm:chMax val="0"/>
          <dgm:chPref val="0"/>
          <dgm:bulletEnabled val="1"/>
        </dgm:presLayoutVars>
      </dgm:prSet>
      <dgm:spPr/>
    </dgm:pt>
  </dgm:ptLst>
  <dgm:cxnLst>
    <dgm:cxn modelId="{F18A2A0D-1ED9-4167-A876-D7B2A4460F5E}" srcId="{B7A08593-CCA8-407C-945A-6DBF399989F2}" destId="{D30A5A70-5B7A-444F-9821-7F9266BD8EC1}" srcOrd="0" destOrd="0" parTransId="{8F8E9908-8809-4F00-8665-E6A904F82414}" sibTransId="{BBFAAB7C-DBC3-46BE-84FA-8FAD057A3842}"/>
    <dgm:cxn modelId="{DFD15740-06D8-4CBB-A8B1-948B0A242275}" srcId="{B7A08593-CCA8-407C-945A-6DBF399989F2}" destId="{EF28A973-246F-4E0E-A454-41C8688EBA51}" srcOrd="2" destOrd="0" parTransId="{D79BABF6-AB01-4CD8-8EB5-59D707D432A7}" sibTransId="{46AEBF3F-E163-4E40-B52D-4C191A2CA33F}"/>
    <dgm:cxn modelId="{D005535C-8AC0-4233-99ED-9409ACF51E68}" type="presOf" srcId="{D30A5A70-5B7A-444F-9821-7F9266BD8EC1}" destId="{33D32D14-812C-43DA-81E3-EDEC210B6C72}" srcOrd="1" destOrd="0" presId="urn:microsoft.com/office/officeart/2005/8/layout/venn1"/>
    <dgm:cxn modelId="{8DEE5962-5905-4D00-8161-E46E5ECBD9FF}" type="presOf" srcId="{BB9CE994-428F-4B76-AEAD-2463B103092D}" destId="{0B8B50FD-583E-45EC-8197-D360E7493E1F}" srcOrd="1" destOrd="0" presId="urn:microsoft.com/office/officeart/2005/8/layout/venn1"/>
    <dgm:cxn modelId="{2443C767-B1CC-415B-9807-880EDE11BDA7}" type="presOf" srcId="{D30A5A70-5B7A-444F-9821-7F9266BD8EC1}" destId="{17148E84-FBE7-45CA-A65D-2DF35EC46DDD}" srcOrd="0" destOrd="0" presId="urn:microsoft.com/office/officeart/2005/8/layout/venn1"/>
    <dgm:cxn modelId="{79F10F49-971A-40D8-8B12-D16D5B1154AB}" type="presOf" srcId="{BB9CE994-428F-4B76-AEAD-2463B103092D}" destId="{0E8F69DE-D013-4414-841F-31C38945D642}" srcOrd="0" destOrd="0" presId="urn:microsoft.com/office/officeart/2005/8/layout/venn1"/>
    <dgm:cxn modelId="{644E166D-FC46-45CA-A51B-6804EA148403}" type="presOf" srcId="{B7A08593-CCA8-407C-945A-6DBF399989F2}" destId="{9CDC790E-A2EC-446C-BD13-305ED386D3FA}" srcOrd="0" destOrd="0" presId="urn:microsoft.com/office/officeart/2005/8/layout/venn1"/>
    <dgm:cxn modelId="{0CEEE590-82D4-409C-B805-BBF1F9F955C4}" srcId="{B7A08593-CCA8-407C-945A-6DBF399989F2}" destId="{BB9CE994-428F-4B76-AEAD-2463B103092D}" srcOrd="1" destOrd="0" parTransId="{2C22705B-E4E3-40C9-848D-1E699322383D}" sibTransId="{A7030343-00A9-4D11-BB30-DB2A004D2491}"/>
    <dgm:cxn modelId="{EA8BDCD8-7E11-4C7E-A798-987F3A59A099}" type="presOf" srcId="{EF28A973-246F-4E0E-A454-41C8688EBA51}" destId="{1154C552-FEC3-4EF2-931C-975FF7BEEFB3}" srcOrd="1" destOrd="0" presId="urn:microsoft.com/office/officeart/2005/8/layout/venn1"/>
    <dgm:cxn modelId="{3A70A0DE-5FDC-4B94-BBCC-ACC0EA8E93A5}" type="presOf" srcId="{EF28A973-246F-4E0E-A454-41C8688EBA51}" destId="{8AB868F9-3954-4FF2-B5FC-1704C31023CF}" srcOrd="0" destOrd="0" presId="urn:microsoft.com/office/officeart/2005/8/layout/venn1"/>
    <dgm:cxn modelId="{482ABE8F-2DF3-4979-8040-C18469B85486}" type="presParOf" srcId="{9CDC790E-A2EC-446C-BD13-305ED386D3FA}" destId="{17148E84-FBE7-45CA-A65D-2DF35EC46DDD}" srcOrd="0" destOrd="0" presId="urn:microsoft.com/office/officeart/2005/8/layout/venn1"/>
    <dgm:cxn modelId="{06685C7B-4E21-45A0-8D18-7B84AD3FD609}" type="presParOf" srcId="{9CDC790E-A2EC-446C-BD13-305ED386D3FA}" destId="{33D32D14-812C-43DA-81E3-EDEC210B6C72}" srcOrd="1" destOrd="0" presId="urn:microsoft.com/office/officeart/2005/8/layout/venn1"/>
    <dgm:cxn modelId="{40EF74FA-9DF2-4D97-964D-F6B1903F20A0}" type="presParOf" srcId="{9CDC790E-A2EC-446C-BD13-305ED386D3FA}" destId="{0E8F69DE-D013-4414-841F-31C38945D642}" srcOrd="2" destOrd="0" presId="urn:microsoft.com/office/officeart/2005/8/layout/venn1"/>
    <dgm:cxn modelId="{7D2F5FC2-4EFF-4D79-BB2C-FC6FF392C8E2}" type="presParOf" srcId="{9CDC790E-A2EC-446C-BD13-305ED386D3FA}" destId="{0B8B50FD-583E-45EC-8197-D360E7493E1F}" srcOrd="3" destOrd="0" presId="urn:microsoft.com/office/officeart/2005/8/layout/venn1"/>
    <dgm:cxn modelId="{06504219-85B9-47B0-A6D2-58E50A4A9578}" type="presParOf" srcId="{9CDC790E-A2EC-446C-BD13-305ED386D3FA}" destId="{8AB868F9-3954-4FF2-B5FC-1704C31023CF}" srcOrd="4" destOrd="0" presId="urn:microsoft.com/office/officeart/2005/8/layout/venn1"/>
    <dgm:cxn modelId="{2F3AD1BB-E835-4CB6-AD93-4B1433DDBF15}" type="presParOf" srcId="{9CDC790E-A2EC-446C-BD13-305ED386D3FA}" destId="{1154C552-FEC3-4EF2-931C-975FF7BEEFB3}"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CBA827-B404-49EE-AF8A-E427DB9BD81F}" type="doc">
      <dgm:prSet loTypeId="urn:microsoft.com/office/officeart/2005/8/layout/hProcess11#1" loCatId="process" qsTypeId="urn:microsoft.com/office/officeart/2005/8/quickstyle/3d3#1" qsCatId="3D" csTypeId="urn:microsoft.com/office/officeart/2005/8/colors/colorful1#1" csCatId="colorful" phldr="1"/>
      <dgm:spPr/>
      <dgm:t>
        <a:bodyPr/>
        <a:lstStyle/>
        <a:p>
          <a:endParaRPr/>
        </a:p>
      </dgm:t>
    </dgm:pt>
    <dgm:pt modelId="{77299482-8D9D-42B3-B556-2B13C65441BC}" type="par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0D0C9DDE-32DE-4B20-8587-E863AC39056E}">
      <dgm:prSet phldrT="[文本]" custT="1"/>
      <dgm: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数据采集</a:t>
          </a:r>
        </a:p>
      </dgm:t>
    </dgm:pt>
    <dgm:pt modelId="{15C8A4A0-0697-4E60-AF51-1C4C19E235B8}" type="sibTrans" cxnId="{9948D20F-D154-42E5-8619-A01179DCEF52}">
      <dgm:prSet custT="1"/>
      <dgm:spPr/>
      <dgm:t>
        <a:bodyPr/>
        <a:lstStyle/>
        <a:p>
          <a:endParaRPr lang="zh-CN" altLang="en-US" sz="1400">
            <a:latin typeface="微软雅黑" panose="020B0503020204020204" charset="-122"/>
            <a:ea typeface="微软雅黑" panose="020B0503020204020204" charset="-122"/>
          </a:endParaRPr>
        </a:p>
      </dgm:t>
    </dgm:pt>
    <dgm:pt modelId="{D467E858-E8F3-4792-924F-DDB0015DD040}" type="par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1BDAB359-4124-4952-B2D1-64B08DE6A44E}">
      <dgm:prSet phldrT="[文本]" custT="1"/>
      <dgm: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dirty="0">
              <a:solidFill>
                <a:srgbClr val="FF0000"/>
              </a:solidFill>
              <a:latin typeface="微软雅黑" panose="020B0503020204020204" charset="-122"/>
              <a:ea typeface="微软雅黑" panose="020B0503020204020204" charset="-122"/>
              <a:cs typeface="Arial"/>
            </a:rPr>
            <a:t>储存</a:t>
          </a:r>
        </a:p>
      </dgm:t>
    </dgm:pt>
    <dgm:pt modelId="{20FF6B83-0F05-466E-90FE-77575F0C423A}" type="sibTrans" cxnId="{9D3514B8-02BF-4747-8A66-A3921C04BD58}">
      <dgm:prSet custT="1"/>
      <dgm:spPr/>
      <dgm:t>
        <a:bodyPr/>
        <a:lstStyle/>
        <a:p>
          <a:endParaRPr lang="zh-CN" altLang="en-US" sz="1400">
            <a:latin typeface="微软雅黑" panose="020B0503020204020204" charset="-122"/>
            <a:ea typeface="微软雅黑" panose="020B0503020204020204" charset="-122"/>
          </a:endParaRPr>
        </a:p>
      </dgm:t>
    </dgm:pt>
    <dgm:pt modelId="{AC725B00-9953-4CE7-B9FC-7F4B170A7553}" type="par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6B636814-8A0F-4FB8-966D-C807EA9D35FC}">
      <dgm:prSet phldrT="[文本]" custT="1"/>
      <dgm: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数据管理</a:t>
          </a:r>
        </a:p>
      </dgm:t>
    </dgm:pt>
    <dgm:pt modelId="{3A3A8C95-2587-4031-B0EE-59577F9CE446}" type="sibTrans" cxnId="{A4CE0D6F-1EED-49FF-A9FE-9C782503C9AE}">
      <dgm:prSet custT="1"/>
      <dgm:spPr/>
      <dgm:t>
        <a:bodyPr/>
        <a:lstStyle/>
        <a:p>
          <a:endParaRPr lang="zh-CN" altLang="en-US" sz="1400">
            <a:latin typeface="微软雅黑" panose="020B0503020204020204" charset="-122"/>
            <a:ea typeface="微软雅黑" panose="020B0503020204020204" charset="-122"/>
          </a:endParaRPr>
        </a:p>
      </dgm:t>
    </dgm:pt>
    <dgm:pt modelId="{04E80955-0FC6-42B1-805C-CAC16BB6CE11}" type="par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0EF60A8-584C-46A2-A250-F53D0C01AE09}">
      <dgm:prSet phldrT="[文本]" custT="1"/>
      <dgm: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gm:spPr>
      <dgm:t>
        <a:bodyPr/>
        <a:lstStyle/>
        <a:p>
          <a:pPr>
            <a:buNone/>
          </a:pPr>
          <a:r>
            <a:rPr lang="zh-CN" altLang="en-US" sz="1400" dirty="0">
              <a:solidFill>
                <a:srgbClr val="FF0000"/>
              </a:solidFill>
              <a:latin typeface="微软雅黑" panose="020B0503020204020204" charset="-122"/>
              <a:ea typeface="微软雅黑" panose="020B0503020204020204" charset="-122"/>
              <a:cs typeface="Arial"/>
            </a:rPr>
            <a:t>数据分析与挖掘</a:t>
          </a:r>
        </a:p>
      </dgm:t>
    </dgm:pt>
    <dgm:pt modelId="{C4505F6F-13BB-4942-8991-B71087C56E0A}" type="sibTrans" cxnId="{3D96A840-640C-4079-9212-BA8A950253AE}">
      <dgm:prSet custT="1"/>
      <dgm:spPr/>
      <dgm:t>
        <a:bodyPr/>
        <a:lstStyle/>
        <a:p>
          <a:endParaRPr lang="zh-CN" altLang="en-US" sz="1400">
            <a:latin typeface="微软雅黑" panose="020B0503020204020204" charset="-122"/>
            <a:ea typeface="微软雅黑" panose="020B0503020204020204" charset="-122"/>
          </a:endParaRPr>
        </a:p>
      </dgm:t>
    </dgm:pt>
    <dgm:pt modelId="{7208DC23-693D-4641-99D4-D972E4EF6F94}" type="pres">
      <dgm:prSet presAssocID="{BCCBA827-B404-49EE-AF8A-E427DB9BD81F}" presName="Name0" presStyleCnt="0">
        <dgm:presLayoutVars>
          <dgm:dir/>
          <dgm:resizeHandles val="exact"/>
        </dgm:presLayoutVars>
      </dgm:prSet>
      <dgm:spPr/>
    </dgm:pt>
    <dgm:pt modelId="{CB0007A1-71C7-4465-8744-B8ECC3148487}" type="pres">
      <dgm:prSet presAssocID="{BCCBA827-B404-49EE-AF8A-E427DB9BD81F}" presName="arrow" presStyleLbl="bgShp" presStyleIdx="0" presStyleCnt="1">
        <dgm:style>
          <a:lnRef idx="2">
            <a:schemeClr val="accent2"/>
          </a:lnRef>
          <a:fillRef idx="1">
            <a:schemeClr val="lt1"/>
          </a:fillRef>
          <a:effectRef idx="0">
            <a:schemeClr val="accent2"/>
          </a:effectRef>
          <a:fontRef idx="minor">
            <a:schemeClr val="dk1"/>
          </a:fontRef>
        </dgm:style>
      </dgm:prSet>
      <dgm: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gm:spPr>
    </dgm:pt>
    <dgm:pt modelId="{84856DFD-6CD8-4FEF-ACE0-D67E1AAF3D9D}" type="pres">
      <dgm:prSet presAssocID="{BCCBA827-B404-49EE-AF8A-E427DB9BD81F}" presName="points" presStyleCnt="0"/>
      <dgm:spPr/>
    </dgm:pt>
    <dgm:pt modelId="{1CC0AF25-F3B1-44E4-A1BE-18125076B936}" type="pres">
      <dgm:prSet presAssocID="{0D0C9DDE-32DE-4B20-8587-E863AC39056E}" presName="compositeA" presStyleCnt="0"/>
      <dgm:spPr/>
    </dgm:pt>
    <dgm:pt modelId="{D718B4DB-221A-4DF9-B7FE-90E4478F23A0}" type="pres">
      <dgm:prSet presAssocID="{0D0C9DDE-32DE-4B20-8587-E863AC39056E}" presName="textA" presStyleLbl="revTx" presStyleIdx="0" presStyleCnt="4">
        <dgm:presLayoutVars>
          <dgm:bulletEnabled val="1"/>
        </dgm:presLayoutVars>
      </dgm:prSet>
      <dgm:spPr/>
    </dgm:pt>
    <dgm:pt modelId="{3AB709DD-1851-4ED4-BBAA-10979980A3DF}" type="pres">
      <dgm:prSet presAssocID="{0D0C9DDE-32DE-4B20-8587-E863AC39056E}" presName="circleA" presStyleLbl="node1" presStyleIdx="0" presStyleCnt="4"/>
      <dgm: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2193A97A-743C-45EA-BF6C-D8EC44CDCAB5}" type="pres">
      <dgm:prSet presAssocID="{0D0C9DDE-32DE-4B20-8587-E863AC39056E}" presName="spaceA" presStyleCnt="0"/>
      <dgm:spPr/>
    </dgm:pt>
    <dgm:pt modelId="{17F0FDA1-555B-42A7-86A8-13C3DE4B8A06}" type="pres">
      <dgm:prSet presAssocID="{15C8A4A0-0697-4E60-AF51-1C4C19E235B8}" presName="space" presStyleCnt="0"/>
      <dgm:spPr/>
    </dgm:pt>
    <dgm:pt modelId="{4F84A34D-DAED-4DDC-9355-C717E12B3C21}" type="pres">
      <dgm:prSet presAssocID="{1BDAB359-4124-4952-B2D1-64B08DE6A44E}" presName="compositeB" presStyleCnt="0"/>
      <dgm:spPr/>
    </dgm:pt>
    <dgm:pt modelId="{92559568-0E55-4250-BE01-2C930194C1B0}" type="pres">
      <dgm:prSet presAssocID="{1BDAB359-4124-4952-B2D1-64B08DE6A44E}" presName="textB" presStyleLbl="revTx" presStyleIdx="1" presStyleCnt="4">
        <dgm:presLayoutVars>
          <dgm:bulletEnabled val="1"/>
        </dgm:presLayoutVars>
      </dgm:prSet>
      <dgm:spPr/>
    </dgm:pt>
    <dgm:pt modelId="{4910C1BB-60D2-4107-8D94-69E53A4D8E8B}" type="pres">
      <dgm:prSet presAssocID="{1BDAB359-4124-4952-B2D1-64B08DE6A44E}" presName="circleB" presStyleLbl="node1" presStyleIdx="1" presStyleCnt="4"/>
      <dgm: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876BDE4F-85BF-4CE7-BED6-EFA8D9E66C31}" type="pres">
      <dgm:prSet presAssocID="{1BDAB359-4124-4952-B2D1-64B08DE6A44E}" presName="spaceB" presStyleCnt="0"/>
      <dgm:spPr/>
    </dgm:pt>
    <dgm:pt modelId="{17EB2AE3-58E5-49C6-B667-4DBC80237BBE}" type="pres">
      <dgm:prSet presAssocID="{20FF6B83-0F05-466E-90FE-77575F0C423A}" presName="space" presStyleCnt="0"/>
      <dgm:spPr/>
    </dgm:pt>
    <dgm:pt modelId="{2C7B9839-B104-4946-83A9-F2D79420B772}" type="pres">
      <dgm:prSet presAssocID="{6B636814-8A0F-4FB8-966D-C807EA9D35FC}" presName="compositeA" presStyleCnt="0"/>
      <dgm:spPr/>
    </dgm:pt>
    <dgm:pt modelId="{8B7B90EC-D658-4241-A252-86294E9944E2}" type="pres">
      <dgm:prSet presAssocID="{6B636814-8A0F-4FB8-966D-C807EA9D35FC}" presName="textA" presStyleLbl="revTx" presStyleIdx="2" presStyleCnt="4">
        <dgm:presLayoutVars>
          <dgm:bulletEnabled val="1"/>
        </dgm:presLayoutVars>
      </dgm:prSet>
      <dgm:spPr/>
    </dgm:pt>
    <dgm:pt modelId="{58C36D6E-4FF8-4F7F-9715-417D4B8BB0FB}" type="pres">
      <dgm:prSet presAssocID="{6B636814-8A0F-4FB8-966D-C807EA9D35FC}" presName="circleA" presStyleLbl="node1" presStyleIdx="2" presStyleCnt="4"/>
      <dgm: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F6BE4338-C650-4FFE-8674-91E07C37D23D}" type="pres">
      <dgm:prSet presAssocID="{6B636814-8A0F-4FB8-966D-C807EA9D35FC}" presName="spaceA" presStyleCnt="0"/>
      <dgm:spPr/>
    </dgm:pt>
    <dgm:pt modelId="{834FC726-10F0-438F-945D-6AA05CF42F91}" type="pres">
      <dgm:prSet presAssocID="{3A3A8C95-2587-4031-B0EE-59577F9CE446}" presName="space" presStyleCnt="0"/>
      <dgm:spPr/>
    </dgm:pt>
    <dgm:pt modelId="{BE3963F2-A708-4882-BC9C-05097DBAD35F}" type="pres">
      <dgm:prSet presAssocID="{70EF60A8-584C-46A2-A250-F53D0C01AE09}" presName="compositeB" presStyleCnt="0"/>
      <dgm:spPr/>
    </dgm:pt>
    <dgm:pt modelId="{62E5EB8D-E423-4FBA-A479-97A42AD49610}" type="pres">
      <dgm:prSet presAssocID="{70EF60A8-584C-46A2-A250-F53D0C01AE09}" presName="textB" presStyleLbl="revTx" presStyleIdx="3" presStyleCnt="4">
        <dgm:presLayoutVars>
          <dgm:bulletEnabled val="1"/>
        </dgm:presLayoutVars>
      </dgm:prSet>
      <dgm:spPr/>
    </dgm:pt>
    <dgm:pt modelId="{D4E67417-DC1E-44B2-B6D6-FAA111E1BD5F}" type="pres">
      <dgm:prSet presAssocID="{70EF60A8-584C-46A2-A250-F53D0C01AE09}" presName="circleB" presStyleLbl="node1" presStyleIdx="3" presStyleCnt="4"/>
      <dgm: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gm:spPr>
    </dgm:pt>
    <dgm:pt modelId="{94546A5F-16D7-413E-BDBD-2B2E07C04935}" type="pres">
      <dgm:prSet presAssocID="{70EF60A8-584C-46A2-A250-F53D0C01AE09}" presName="spaceB" presStyleCnt="0"/>
      <dgm:spPr/>
    </dgm:pt>
  </dgm:ptLst>
  <dgm:cxnLst>
    <dgm:cxn modelId="{9948D20F-D154-42E5-8619-A01179DCEF52}" srcId="{BCCBA827-B404-49EE-AF8A-E427DB9BD81F}" destId="{0D0C9DDE-32DE-4B20-8587-E863AC39056E}" srcOrd="0" destOrd="0" parTransId="{77299482-8D9D-42B3-B556-2B13C65441BC}" sibTransId="{15C8A4A0-0697-4E60-AF51-1C4C19E235B8}"/>
    <dgm:cxn modelId="{3D96A840-640C-4079-9212-BA8A950253AE}" srcId="{BCCBA827-B404-49EE-AF8A-E427DB9BD81F}" destId="{70EF60A8-584C-46A2-A250-F53D0C01AE09}" srcOrd="3" destOrd="0" parTransId="{04E80955-0FC6-42B1-805C-CAC16BB6CE11}" sibTransId="{C4505F6F-13BB-4942-8991-B71087C56E0A}"/>
    <dgm:cxn modelId="{555CA743-227D-49A9-9ABA-928483E7D268}" type="presOf" srcId="{70EF60A8-584C-46A2-A250-F53D0C01AE09}" destId="{62E5EB8D-E423-4FBA-A479-97A42AD49610}" srcOrd="0" destOrd="0" presId="urn:microsoft.com/office/officeart/2005/8/layout/hProcess11#1"/>
    <dgm:cxn modelId="{A4CE0D6F-1EED-49FF-A9FE-9C782503C9AE}" srcId="{BCCBA827-B404-49EE-AF8A-E427DB9BD81F}" destId="{6B636814-8A0F-4FB8-966D-C807EA9D35FC}" srcOrd="2" destOrd="0" parTransId="{AC725B00-9953-4CE7-B9FC-7F4B170A7553}" sibTransId="{3A3A8C95-2587-4031-B0EE-59577F9CE446}"/>
    <dgm:cxn modelId="{18B6D6A0-38A2-413F-9817-E249046095AD}" type="presOf" srcId="{1BDAB359-4124-4952-B2D1-64B08DE6A44E}" destId="{92559568-0E55-4250-BE01-2C930194C1B0}" srcOrd="0" destOrd="0" presId="urn:microsoft.com/office/officeart/2005/8/layout/hProcess11#1"/>
    <dgm:cxn modelId="{DF7B6BAF-D996-4105-AC05-CF9F0816AEDD}" type="presOf" srcId="{0D0C9DDE-32DE-4B20-8587-E863AC39056E}" destId="{D718B4DB-221A-4DF9-B7FE-90E4478F23A0}" srcOrd="0" destOrd="0" presId="urn:microsoft.com/office/officeart/2005/8/layout/hProcess11#1"/>
    <dgm:cxn modelId="{9D3514B8-02BF-4747-8A66-A3921C04BD58}" srcId="{BCCBA827-B404-49EE-AF8A-E427DB9BD81F}" destId="{1BDAB359-4124-4952-B2D1-64B08DE6A44E}" srcOrd="1" destOrd="0" parTransId="{D467E858-E8F3-4792-924F-DDB0015DD040}" sibTransId="{20FF6B83-0F05-466E-90FE-77575F0C423A}"/>
    <dgm:cxn modelId="{851B31D9-B72D-4DD2-9E4F-CF1F58445D0F}" type="presOf" srcId="{6B636814-8A0F-4FB8-966D-C807EA9D35FC}" destId="{8B7B90EC-D658-4241-A252-86294E9944E2}" srcOrd="0" destOrd="0" presId="urn:microsoft.com/office/officeart/2005/8/layout/hProcess11#1"/>
    <dgm:cxn modelId="{64A3A5FA-6683-4215-B2F3-2AB44D1131D3}" type="presOf" srcId="{BCCBA827-B404-49EE-AF8A-E427DB9BD81F}" destId="{7208DC23-693D-4641-99D4-D972E4EF6F94}" srcOrd="0" destOrd="0" presId="urn:microsoft.com/office/officeart/2005/8/layout/hProcess11#1"/>
    <dgm:cxn modelId="{00E8C429-16BA-473D-97BB-8F7938562D26}" type="presParOf" srcId="{7208DC23-693D-4641-99D4-D972E4EF6F94}" destId="{CB0007A1-71C7-4465-8744-B8ECC3148487}" srcOrd="0" destOrd="0" presId="urn:microsoft.com/office/officeart/2005/8/layout/hProcess11#1"/>
    <dgm:cxn modelId="{C2500A70-EEE1-4ED2-A263-D296A70D516A}" type="presParOf" srcId="{7208DC23-693D-4641-99D4-D972E4EF6F94}" destId="{84856DFD-6CD8-4FEF-ACE0-D67E1AAF3D9D}" srcOrd="1" destOrd="0" presId="urn:microsoft.com/office/officeart/2005/8/layout/hProcess11#1"/>
    <dgm:cxn modelId="{B256D48B-15A3-4465-BF18-91BDAC9F989B}" type="presParOf" srcId="{84856DFD-6CD8-4FEF-ACE0-D67E1AAF3D9D}" destId="{1CC0AF25-F3B1-44E4-A1BE-18125076B936}" srcOrd="0" destOrd="0" presId="urn:microsoft.com/office/officeart/2005/8/layout/hProcess11#1"/>
    <dgm:cxn modelId="{84DA0582-B48C-4A24-897C-AF5BE8F06704}" type="presParOf" srcId="{1CC0AF25-F3B1-44E4-A1BE-18125076B936}" destId="{D718B4DB-221A-4DF9-B7FE-90E4478F23A0}" srcOrd="0" destOrd="0" presId="urn:microsoft.com/office/officeart/2005/8/layout/hProcess11#1"/>
    <dgm:cxn modelId="{6291E2E7-5AB3-4966-A455-8FFE91D7FBB3}" type="presParOf" srcId="{1CC0AF25-F3B1-44E4-A1BE-18125076B936}" destId="{3AB709DD-1851-4ED4-BBAA-10979980A3DF}" srcOrd="1" destOrd="0" presId="urn:microsoft.com/office/officeart/2005/8/layout/hProcess11#1"/>
    <dgm:cxn modelId="{59610F29-9452-4E51-BA90-208D1E0F27E1}" type="presParOf" srcId="{1CC0AF25-F3B1-44E4-A1BE-18125076B936}" destId="{2193A97A-743C-45EA-BF6C-D8EC44CDCAB5}" srcOrd="2" destOrd="0" presId="urn:microsoft.com/office/officeart/2005/8/layout/hProcess11#1"/>
    <dgm:cxn modelId="{071F11EA-057D-4A5D-A5C0-E38F68A42812}" type="presParOf" srcId="{84856DFD-6CD8-4FEF-ACE0-D67E1AAF3D9D}" destId="{17F0FDA1-555B-42A7-86A8-13C3DE4B8A06}" srcOrd="1" destOrd="0" presId="urn:microsoft.com/office/officeart/2005/8/layout/hProcess11#1"/>
    <dgm:cxn modelId="{40B1F1A4-1A2A-404C-B187-C130D18B4D62}" type="presParOf" srcId="{84856DFD-6CD8-4FEF-ACE0-D67E1AAF3D9D}" destId="{4F84A34D-DAED-4DDC-9355-C717E12B3C21}" srcOrd="2" destOrd="0" presId="urn:microsoft.com/office/officeart/2005/8/layout/hProcess11#1"/>
    <dgm:cxn modelId="{3AE07C91-6459-4009-917B-216380405D26}" type="presParOf" srcId="{4F84A34D-DAED-4DDC-9355-C717E12B3C21}" destId="{92559568-0E55-4250-BE01-2C930194C1B0}" srcOrd="0" destOrd="0" presId="urn:microsoft.com/office/officeart/2005/8/layout/hProcess11#1"/>
    <dgm:cxn modelId="{F78FE4AD-BCC4-46B2-BE85-E302DD94F3AA}" type="presParOf" srcId="{4F84A34D-DAED-4DDC-9355-C717E12B3C21}" destId="{4910C1BB-60D2-4107-8D94-69E53A4D8E8B}" srcOrd="1" destOrd="0" presId="urn:microsoft.com/office/officeart/2005/8/layout/hProcess11#1"/>
    <dgm:cxn modelId="{C9E9472D-6A17-4CB4-8E8E-8729D25B765A}" type="presParOf" srcId="{4F84A34D-DAED-4DDC-9355-C717E12B3C21}" destId="{876BDE4F-85BF-4CE7-BED6-EFA8D9E66C31}" srcOrd="2" destOrd="0" presId="urn:microsoft.com/office/officeart/2005/8/layout/hProcess11#1"/>
    <dgm:cxn modelId="{CAB2D1FD-B777-4380-8E58-5509C4B47DC5}" type="presParOf" srcId="{84856DFD-6CD8-4FEF-ACE0-D67E1AAF3D9D}" destId="{17EB2AE3-58E5-49C6-B667-4DBC80237BBE}" srcOrd="3" destOrd="0" presId="urn:microsoft.com/office/officeart/2005/8/layout/hProcess11#1"/>
    <dgm:cxn modelId="{4AF6490B-6401-46DC-9D43-83C03B3B7972}" type="presParOf" srcId="{84856DFD-6CD8-4FEF-ACE0-D67E1AAF3D9D}" destId="{2C7B9839-B104-4946-83A9-F2D79420B772}" srcOrd="4" destOrd="0" presId="urn:microsoft.com/office/officeart/2005/8/layout/hProcess11#1"/>
    <dgm:cxn modelId="{ED7C2FF6-C029-4BC9-9483-C3724A54E82A}" type="presParOf" srcId="{2C7B9839-B104-4946-83A9-F2D79420B772}" destId="{8B7B90EC-D658-4241-A252-86294E9944E2}" srcOrd="0" destOrd="0" presId="urn:microsoft.com/office/officeart/2005/8/layout/hProcess11#1"/>
    <dgm:cxn modelId="{70A11A7D-828C-448C-9FE9-0E6831221871}" type="presParOf" srcId="{2C7B9839-B104-4946-83A9-F2D79420B772}" destId="{58C36D6E-4FF8-4F7F-9715-417D4B8BB0FB}" srcOrd="1" destOrd="0" presId="urn:microsoft.com/office/officeart/2005/8/layout/hProcess11#1"/>
    <dgm:cxn modelId="{9E339786-42C2-423C-9CD6-9ECC8C47140A}" type="presParOf" srcId="{2C7B9839-B104-4946-83A9-F2D79420B772}" destId="{F6BE4338-C650-4FFE-8674-91E07C37D23D}" srcOrd="2" destOrd="0" presId="urn:microsoft.com/office/officeart/2005/8/layout/hProcess11#1"/>
    <dgm:cxn modelId="{CF64D7B4-FA9E-45D3-BCF0-95A3B9B30127}" type="presParOf" srcId="{84856DFD-6CD8-4FEF-ACE0-D67E1AAF3D9D}" destId="{834FC726-10F0-438F-945D-6AA05CF42F91}" srcOrd="5" destOrd="0" presId="urn:microsoft.com/office/officeart/2005/8/layout/hProcess11#1"/>
    <dgm:cxn modelId="{F7264DED-002F-4B50-BB6D-A218DAAACB29}" type="presParOf" srcId="{84856DFD-6CD8-4FEF-ACE0-D67E1AAF3D9D}" destId="{BE3963F2-A708-4882-BC9C-05097DBAD35F}" srcOrd="6" destOrd="0" presId="urn:microsoft.com/office/officeart/2005/8/layout/hProcess11#1"/>
    <dgm:cxn modelId="{885E3682-A1BA-4473-A153-8F4BCE7BB6A1}" type="presParOf" srcId="{BE3963F2-A708-4882-BC9C-05097DBAD35F}" destId="{62E5EB8D-E423-4FBA-A479-97A42AD49610}" srcOrd="0" destOrd="0" presId="urn:microsoft.com/office/officeart/2005/8/layout/hProcess11#1"/>
    <dgm:cxn modelId="{3C5ACA61-E49D-478B-9265-F862782FDBF7}" type="presParOf" srcId="{BE3963F2-A708-4882-BC9C-05097DBAD35F}" destId="{D4E67417-DC1E-44B2-B6D6-FAA111E1BD5F}" srcOrd="1" destOrd="0" presId="urn:microsoft.com/office/officeart/2005/8/layout/hProcess11#1"/>
    <dgm:cxn modelId="{1A8BDEE5-5D79-4C3B-BD1D-43BB9A5958D1}" type="presParOf" srcId="{BE3963F2-A708-4882-BC9C-05097DBAD35F}" destId="{94546A5F-16D7-413E-BDBD-2B2E07C04935}" srcOrd="2" destOrd="0" presId="urn:microsoft.com/office/officeart/2005/8/layout/hProcess1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C8AB6-23F5-4BC2-9622-D50827C4BD37}">
      <dsp:nvSpPr>
        <dsp:cNvPr id="0" name=""/>
        <dsp:cNvSpPr/>
      </dsp:nvSpPr>
      <dsp:spPr bwMode="white">
        <a:xfrm rot="5400000">
          <a:off x="2043957"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Facebook</a:t>
          </a:r>
          <a:r>
            <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、微信</a:t>
          </a:r>
        </a:p>
      </dsp:txBody>
      <dsp:txXfrm rot="-5400000">
        <a:off x="2305474" y="203211"/>
        <a:ext cx="780804" cy="897475"/>
      </dsp:txXfrm>
    </dsp:sp>
    <dsp:sp modelId="{E98E4F89-0A65-4863-92B0-AEF8A9603F63}">
      <dsp:nvSpPr>
        <dsp:cNvPr id="0" name=""/>
        <dsp:cNvSpPr/>
      </dsp:nvSpPr>
      <dsp:spPr bwMode="white">
        <a:xfrm>
          <a:off x="3297468" y="260797"/>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社交网络</a:t>
          </a:r>
        </a:p>
      </dsp:txBody>
      <dsp:txXfrm>
        <a:off x="3297468" y="260797"/>
        <a:ext cx="1455084" cy="782303"/>
      </dsp:txXfrm>
    </dsp:sp>
    <dsp:sp modelId="{B605245F-7CCA-4885-856B-B96FE7DCA0D7}">
      <dsp:nvSpPr>
        <dsp:cNvPr id="0" name=""/>
        <dsp:cNvSpPr/>
      </dsp:nvSpPr>
      <dsp:spPr bwMode="white">
        <a:xfrm rot="5400000">
          <a:off x="818869" y="84778"/>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03211"/>
        <a:ext cx="780804" cy="897475"/>
      </dsp:txXfrm>
    </dsp:sp>
    <dsp:sp modelId="{1F753B3D-67FF-4590-B7BD-7F1643A8D8A1}">
      <dsp:nvSpPr>
        <dsp:cNvPr id="0" name=""/>
        <dsp:cNvSpPr/>
      </dsp:nvSpPr>
      <dsp:spPr bwMode="white">
        <a:xfrm rot="5400000">
          <a:off x="1429066"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淘宝、</a:t>
          </a:r>
          <a:r>
            <a:rPr lang="en-US" altLang="zh-CN" sz="1100" b="1" kern="1200" err="1">
              <a:solidFill>
                <a:srgbClr val="000099">
                  <a:hueOff val="0"/>
                  <a:satOff val="0"/>
                  <a:lumOff val="0"/>
                  <a:alphaOff val="0"/>
                </a:srgbClr>
              </a:solidFill>
              <a:latin typeface="微软雅黑" panose="020B0503020204020204" charset="-122"/>
              <a:ea typeface="微软雅黑" panose="020B0503020204020204" charset="-122"/>
              <a:cs typeface="Arial"/>
            </a:rPr>
            <a:t>ebuy</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690583" y="1309910"/>
        <a:ext cx="780804" cy="897475"/>
      </dsp:txXfrm>
    </dsp:sp>
    <dsp:sp modelId="{CA717175-24CD-4DC6-8965-A339D7349FF5}">
      <dsp:nvSpPr>
        <dsp:cNvPr id="0" name=""/>
        <dsp:cNvSpPr/>
      </dsp:nvSpPr>
      <dsp:spPr bwMode="white">
        <a:xfrm>
          <a:off x="58731" y="1367496"/>
          <a:ext cx="1408146"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r"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电子商务</a:t>
          </a:r>
        </a:p>
      </dsp:txBody>
      <dsp:txXfrm>
        <a:off x="58731" y="1367496"/>
        <a:ext cx="1408146" cy="782303"/>
      </dsp:txXfrm>
    </dsp:sp>
    <dsp:sp modelId="{7004708F-A5E2-4642-B38F-608049FEC2D6}">
      <dsp:nvSpPr>
        <dsp:cNvPr id="0" name=""/>
        <dsp:cNvSpPr/>
      </dsp:nvSpPr>
      <dsp:spPr bwMode="white">
        <a:xfrm rot="5400000">
          <a:off x="2654154" y="1191477"/>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dirty="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dirty="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915671" y="1309910"/>
        <a:ext cx="780804" cy="897475"/>
      </dsp:txXfrm>
    </dsp:sp>
    <dsp:sp modelId="{524198B8-4A5A-4F27-9030-E2310DB3E6C9}">
      <dsp:nvSpPr>
        <dsp:cNvPr id="0" name=""/>
        <dsp:cNvSpPr/>
      </dsp:nvSpPr>
      <dsp:spPr bwMode="white">
        <a:xfrm rot="5400000">
          <a:off x="2043957"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rPr>
            <a:t>微博、</a:t>
          </a: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Apps</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2305474" y="2416609"/>
        <a:ext cx="780804" cy="897475"/>
      </dsp:txXfrm>
    </dsp:sp>
    <dsp:sp modelId="{557D0742-2835-47D3-A9A5-C79D34CE30D0}">
      <dsp:nvSpPr>
        <dsp:cNvPr id="0" name=""/>
        <dsp:cNvSpPr/>
      </dsp:nvSpPr>
      <dsp:spPr bwMode="white">
        <a:xfrm>
          <a:off x="3297468" y="2474195"/>
          <a:ext cx="1455084" cy="7823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zh-CN" altLang="en-US" sz="1100" b="1" kern="1200" dirty="0">
              <a:solidFill>
                <a:srgbClr val="FF0000"/>
              </a:solidFill>
              <a:latin typeface="微软雅黑" panose="020B0503020204020204" charset="-122"/>
              <a:ea typeface="微软雅黑" panose="020B0503020204020204" charset="-122"/>
              <a:cs typeface="Arial"/>
            </a:rPr>
            <a:t>移动互联</a:t>
          </a:r>
        </a:p>
      </dsp:txBody>
      <dsp:txXfrm>
        <a:off x="3297468" y="2474195"/>
        <a:ext cx="1455084" cy="782303"/>
      </dsp:txXfrm>
    </dsp:sp>
    <dsp:sp modelId="{5AE98D83-599B-4023-B378-4F7F1EE87B1D}">
      <dsp:nvSpPr>
        <dsp:cNvPr id="0" name=""/>
        <dsp:cNvSpPr/>
      </dsp:nvSpPr>
      <dsp:spPr bwMode="white">
        <a:xfrm rot="5400000">
          <a:off x="818869" y="2298176"/>
          <a:ext cx="1303839" cy="1134340"/>
        </a:xfrm>
        <a:prstGeom prst="hexagon">
          <a:avLst>
            <a:gd name="adj" fmla="val 25000"/>
            <a:gd name="vf" fmla="val 115470"/>
          </a:avLst>
        </a:prstGeom>
        <a:gradFill rotWithShape="0">
          <a:gsLst>
            <a:gs pos="0">
              <a:srgbClr val="FFFFFF">
                <a:hueOff val="0"/>
                <a:satOff val="0"/>
                <a:lumOff val="0"/>
                <a:alphaOff val="0"/>
                <a:tint val="50000"/>
                <a:satMod val="300000"/>
              </a:srgbClr>
            </a:gs>
            <a:gs pos="35000">
              <a:srgbClr val="FFFFFF">
                <a:hueOff val="0"/>
                <a:satOff val="0"/>
                <a:lumOff val="0"/>
                <a:alphaOff val="0"/>
                <a:tint val="37000"/>
                <a:satMod val="300000"/>
              </a:srgbClr>
            </a:gs>
            <a:gs pos="100000">
              <a:srgbClr val="FFFFFF">
                <a:hueOff val="0"/>
                <a:satOff val="0"/>
                <a:lumOff val="0"/>
                <a:alphaOff val="0"/>
                <a:tint val="15000"/>
                <a:satMod val="350000"/>
              </a:srgbClr>
            </a:gs>
          </a:gsLst>
          <a:lin ang="16200000" scaled="1"/>
        </a:gradFill>
        <a:ln>
          <a:noFill/>
        </a:ln>
        <a:effectLst>
          <a:outerShdw blurRad="40000" dist="20000" dir="5400000" rotWithShape="0">
            <a:prstClr val="black">
              <a:alpha val="38000"/>
            </a:prst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altLang="zh-CN" sz="1100" b="1" kern="1200">
              <a:solidFill>
                <a:srgbClr val="000099">
                  <a:hueOff val="0"/>
                  <a:satOff val="0"/>
                  <a:lumOff val="0"/>
                  <a:alphaOff val="0"/>
                </a:srgbClr>
              </a:solidFill>
              <a:latin typeface="微软雅黑" panose="020B0503020204020204" charset="-122"/>
              <a:ea typeface="微软雅黑" panose="020B0503020204020204" charset="-122"/>
              <a:cs typeface="Arial"/>
            </a:rPr>
            <a:t>…</a:t>
          </a:r>
          <a:endParaRPr lang="zh-CN" altLang="en-US" sz="1100" b="1" kern="1200">
            <a:solidFill>
              <a:srgbClr val="000099">
                <a:hueOff val="0"/>
                <a:satOff val="0"/>
                <a:lumOff val="0"/>
                <a:alphaOff val="0"/>
              </a:srgbClr>
            </a:solidFill>
            <a:latin typeface="微软雅黑" panose="020B0503020204020204" charset="-122"/>
            <a:ea typeface="微软雅黑" panose="020B0503020204020204" charset="-122"/>
            <a:cs typeface="Arial"/>
          </a:endParaRPr>
        </a:p>
      </dsp:txBody>
      <dsp:txXfrm rot="-5400000">
        <a:off x="1080386" y="2416609"/>
        <a:ext cx="780804" cy="8974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148E84-FBE7-45CA-A65D-2DF35EC46DDD}">
      <dsp:nvSpPr>
        <dsp:cNvPr id="0" name=""/>
        <dsp:cNvSpPr/>
      </dsp:nvSpPr>
      <dsp:spPr>
        <a:xfrm>
          <a:off x="2715309" y="101221"/>
          <a:ext cx="3048461" cy="3048461"/>
        </a:xfrm>
        <a:prstGeom prst="ellipse">
          <a:avLst/>
        </a:prstGeom>
        <a:solidFill>
          <a:srgbClr val="00FF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Streams</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Real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Near time</a:t>
          </a:r>
        </a:p>
        <a:p>
          <a:pPr marL="0" lvl="0" indent="0" algn="ctr" defTabSz="711200">
            <a:lnSpc>
              <a:spcPct val="90000"/>
            </a:lnSpc>
            <a:spcBef>
              <a:spcPct val="0"/>
            </a:spcBef>
            <a:spcAft>
              <a:spcPct val="35000"/>
            </a:spcAft>
            <a:buNone/>
          </a:pPr>
          <a:r>
            <a:rPr lang="en-US" altLang="zh-TW"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Batch</a:t>
          </a:r>
          <a:endParaRPr lang="zh-TW" altLang="en-US" sz="1600" b="1" kern="1200" dirty="0">
            <a:solidFill>
              <a:srgbClr val="000000">
                <a:hueOff val="0"/>
                <a:satOff val="0"/>
                <a:lumOff val="0"/>
                <a:alphaOff val="0"/>
              </a:srgbClr>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3121771" y="634702"/>
        <a:ext cx="2235538" cy="1371807"/>
      </dsp:txXfrm>
    </dsp:sp>
    <dsp:sp modelId="{0E8F69DE-D013-4414-841F-31C38945D642}">
      <dsp:nvSpPr>
        <dsp:cNvPr id="0" name=""/>
        <dsp:cNvSpPr/>
      </dsp:nvSpPr>
      <dsp:spPr>
        <a:xfrm>
          <a:off x="3802626" y="1988485"/>
          <a:ext cx="3048461" cy="3048461"/>
        </a:xfrm>
        <a:prstGeom prst="ellipse">
          <a:avLst/>
        </a:prstGeom>
        <a:solidFill>
          <a:srgbClr val="0000FF">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r>
            <a:rPr lang="en-US" altLang="zh-TW" sz="1600" b="1" kern="1200" dirty="0">
              <a:solidFill>
                <a:srgbClr val="FF0000"/>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TB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PB</a:t>
          </a:r>
        </a:p>
        <a:p>
          <a:pPr marL="0" lvl="0" indent="0" algn="ctr" defTabSz="711200">
            <a:lnSpc>
              <a:spcPct val="90000"/>
            </a:lnSpc>
            <a:spcBef>
              <a:spcPct val="0"/>
            </a:spcBef>
            <a:spcAft>
              <a:spcPct val="35000"/>
            </a:spcAft>
            <a:buNone/>
          </a:pPr>
          <a:r>
            <a:rPr lang="en-US" altLang="zh-TW"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EB</a:t>
          </a:r>
        </a:p>
        <a:p>
          <a:pPr marL="0" lvl="0" indent="0" algn="ctr" defTabSz="711200">
            <a:lnSpc>
              <a:spcPct val="90000"/>
            </a:lnSpc>
            <a:spcBef>
              <a:spcPct val="0"/>
            </a:spcBef>
            <a:spcAft>
              <a:spcPct val="35000"/>
            </a:spcAft>
            <a:buNone/>
          </a:pPr>
          <a:r>
            <a:rPr lang="en-US" altLang="zh-CN"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ZB</a:t>
          </a:r>
          <a:endParaRPr lang="zh-TW" altLang="en-US" sz="16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4734947" y="2776004"/>
        <a:ext cx="1829076" cy="1676653"/>
      </dsp:txXfrm>
    </dsp:sp>
    <dsp:sp modelId="{8AB868F9-3954-4FF2-B5FC-1704C31023CF}">
      <dsp:nvSpPr>
        <dsp:cNvPr id="0" name=""/>
        <dsp:cNvSpPr/>
      </dsp:nvSpPr>
      <dsp:spPr>
        <a:xfrm>
          <a:off x="1630651" y="1946517"/>
          <a:ext cx="3048461" cy="3048461"/>
        </a:xfrm>
        <a:prstGeom prst="ellipse">
          <a:avLst/>
        </a:prstGeom>
        <a:solidFill>
          <a:srgbClr val="FF0000">
            <a:alpha val="49804"/>
          </a:srgbClr>
        </a:solidFill>
        <a:ln w="25400" cap="flat" cmpd="sng" algn="ctr">
          <a:no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Unstructured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Semi-structured</a:t>
          </a:r>
        </a:p>
        <a:p>
          <a:pPr marL="0" lvl="0" indent="0" algn="ctr" defTabSz="622300">
            <a:lnSpc>
              <a:spcPct val="90000"/>
            </a:lnSpc>
            <a:spcBef>
              <a:spcPct val="0"/>
            </a:spcBef>
            <a:spcAft>
              <a:spcPct val="35000"/>
            </a:spcAft>
            <a:buNone/>
          </a:pPr>
          <a:r>
            <a:rPr lang="en-US" altLang="zh-TW"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rPr>
            <a:t>All the above</a:t>
          </a:r>
          <a:endParaRPr lang="zh-TW" altLang="en-US" sz="1400" b="1" kern="1200" dirty="0">
            <a:solidFill>
              <a:srgbClr val="FFFFFF"/>
            </a:solidFill>
            <a:effectLst>
              <a:outerShdw blurRad="38100" dist="38100" dir="2700000" algn="tl">
                <a:srgbClr val="000000">
                  <a:alpha val="43137"/>
                </a:srgbClr>
              </a:outerShdw>
            </a:effectLst>
            <a:latin typeface="Arial" panose="020B0604020202020204" pitchFamily="34" charset="0"/>
            <a:ea typeface="文鼎新粗黑"/>
            <a:cs typeface="Arial" panose="020B0604020202020204" pitchFamily="34" charset="0"/>
          </a:endParaRPr>
        </a:p>
      </dsp:txBody>
      <dsp:txXfrm>
        <a:off x="1917714" y="2734036"/>
        <a:ext cx="1829076" cy="16766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0007A1-71C7-4465-8744-B8ECC3148487}">
      <dsp:nvSpPr>
        <dsp:cNvPr id="0" name=""/>
        <dsp:cNvSpPr/>
      </dsp:nvSpPr>
      <dsp:spPr>
        <a:xfrm>
          <a:off x="0" y="374704"/>
          <a:ext cx="7272808" cy="499606"/>
        </a:xfrm>
        <a:prstGeom prst="notchedRightArrow">
          <a:avLst/>
        </a:prstGeom>
        <a:solidFill>
          <a:srgbClr val="FFFFFF"/>
        </a:solidFill>
        <a:ln w="25400" cap="flat" cmpd="sng" algn="ctr">
          <a:solidFill>
            <a:prstClr val="black"/>
          </a:solidFill>
          <a:prstDash val="solid"/>
        </a:ln>
        <a:effectLst>
          <a:outerShdw blurRad="50800" dist="38100" dir="2700000" algn="tl" rotWithShape="0">
            <a:prstClr val="black">
              <a:alpha val="40000"/>
            </a:prstClr>
          </a:outerShdw>
        </a:effectLst>
        <a:scene3d>
          <a:camera prst="orthographicFront">
            <a:rot lat="0" lon="0" rev="0"/>
          </a:camera>
          <a:lightRig rig="contrasting" dir="t">
            <a:rot lat="0" lon="0" rev="1200000"/>
          </a:lightRig>
        </a:scene3d>
        <a:sp3d z="-300000"/>
      </dsp:spPr>
      <dsp:style>
        <a:lnRef idx="2">
          <a:schemeClr val="accent2"/>
        </a:lnRef>
        <a:fillRef idx="1">
          <a:schemeClr val="lt1"/>
        </a:fillRef>
        <a:effectRef idx="0">
          <a:schemeClr val="accent2"/>
        </a:effectRef>
        <a:fontRef idx="minor">
          <a:schemeClr val="dk1"/>
        </a:fontRef>
      </dsp:style>
    </dsp:sp>
    <dsp:sp modelId="{D718B4DB-221A-4DF9-B7FE-90E4478F23A0}">
      <dsp:nvSpPr>
        <dsp:cNvPr id="0" name=""/>
        <dsp:cNvSpPr/>
      </dsp:nvSpPr>
      <dsp:spPr>
        <a:xfrm>
          <a:off x="327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数据采集</a:t>
          </a:r>
        </a:p>
      </dsp:txBody>
      <dsp:txXfrm>
        <a:off x="3275" y="0"/>
        <a:ext cx="1575656" cy="499606"/>
      </dsp:txXfrm>
    </dsp:sp>
    <dsp:sp modelId="{3AB709DD-1851-4ED4-BBAA-10979980A3DF}">
      <dsp:nvSpPr>
        <dsp:cNvPr id="0" name=""/>
        <dsp:cNvSpPr/>
      </dsp:nvSpPr>
      <dsp:spPr>
        <a:xfrm>
          <a:off x="728653" y="562056"/>
          <a:ext cx="124901" cy="124901"/>
        </a:xfrm>
        <a:prstGeom prst="ellipse">
          <a:avLst/>
        </a:prstGeom>
        <a:solidFill>
          <a:srgbClr val="00C600">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2559568-0E55-4250-BE01-2C930194C1B0}">
      <dsp:nvSpPr>
        <dsp:cNvPr id="0" name=""/>
        <dsp:cNvSpPr/>
      </dsp:nvSpPr>
      <dsp:spPr>
        <a:xfrm>
          <a:off x="1657715"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FFFF">
                  <a:hueOff val="0"/>
                  <a:satOff val="0"/>
                  <a:lumOff val="0"/>
                  <a:alphaOff val="0"/>
                </a:srgbClr>
              </a:solidFill>
              <a:latin typeface="微软雅黑" panose="020B0503020204020204" charset="-122"/>
              <a:ea typeface="微软雅黑" panose="020B0503020204020204" charset="-122"/>
              <a:cs typeface="Arial"/>
            </a:rPr>
            <a:t>数据</a:t>
          </a:r>
          <a:r>
            <a:rPr lang="zh-CN" altLang="en-US" sz="1400" kern="1200" dirty="0">
              <a:solidFill>
                <a:srgbClr val="FF0000"/>
              </a:solidFill>
              <a:latin typeface="微软雅黑" panose="020B0503020204020204" charset="-122"/>
              <a:ea typeface="微软雅黑" panose="020B0503020204020204" charset="-122"/>
              <a:cs typeface="Arial"/>
            </a:rPr>
            <a:t>储存</a:t>
          </a:r>
        </a:p>
      </dsp:txBody>
      <dsp:txXfrm>
        <a:off x="1657715" y="749408"/>
        <a:ext cx="1575656" cy="499606"/>
      </dsp:txXfrm>
    </dsp:sp>
    <dsp:sp modelId="{4910C1BB-60D2-4107-8D94-69E53A4D8E8B}">
      <dsp:nvSpPr>
        <dsp:cNvPr id="0" name=""/>
        <dsp:cNvSpPr/>
      </dsp:nvSpPr>
      <dsp:spPr>
        <a:xfrm>
          <a:off x="2383093" y="562056"/>
          <a:ext cx="124901" cy="124901"/>
        </a:xfrm>
        <a:prstGeom prst="ellipse">
          <a:avLst/>
        </a:prstGeom>
        <a:solidFill>
          <a:srgbClr val="9BBB59">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B7B90EC-D658-4241-A252-86294E9944E2}">
      <dsp:nvSpPr>
        <dsp:cNvPr id="0" name=""/>
        <dsp:cNvSpPr/>
      </dsp:nvSpPr>
      <dsp:spPr>
        <a:xfrm>
          <a:off x="3312155" y="0"/>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数据管理</a:t>
          </a:r>
        </a:p>
      </dsp:txBody>
      <dsp:txXfrm>
        <a:off x="3312155" y="0"/>
        <a:ext cx="1575656" cy="499606"/>
      </dsp:txXfrm>
    </dsp:sp>
    <dsp:sp modelId="{58C36D6E-4FF8-4F7F-9715-417D4B8BB0FB}">
      <dsp:nvSpPr>
        <dsp:cNvPr id="0" name=""/>
        <dsp:cNvSpPr/>
      </dsp:nvSpPr>
      <dsp:spPr>
        <a:xfrm>
          <a:off x="4037532" y="562056"/>
          <a:ext cx="124901" cy="124901"/>
        </a:xfrm>
        <a:prstGeom prst="ellipse">
          <a:avLst/>
        </a:prstGeom>
        <a:solidFill>
          <a:srgbClr val="8064A2">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2E5EB8D-E423-4FBA-A479-97A42AD49610}">
      <dsp:nvSpPr>
        <dsp:cNvPr id="0" name=""/>
        <dsp:cNvSpPr/>
      </dsp:nvSpPr>
      <dsp:spPr>
        <a:xfrm>
          <a:off x="4966594" y="749408"/>
          <a:ext cx="1575656" cy="499606"/>
        </a:xfrm>
        <a:prstGeom prst="rect">
          <a:avLst/>
        </a:prstGeom>
        <a:noFill/>
        <a:ln w="9525" cap="flat" cmpd="sng" algn="ctr">
          <a:solidFill>
            <a:srgbClr val="000099">
              <a:alpha val="0"/>
              <a:hueOff val="0"/>
              <a:satOff val="0"/>
              <a:lumOff val="0"/>
              <a:alphaOff val="0"/>
            </a:srgb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zh-CN" altLang="en-US" sz="1400" kern="1200" dirty="0">
              <a:solidFill>
                <a:srgbClr val="FF0000"/>
              </a:solidFill>
              <a:latin typeface="微软雅黑" panose="020B0503020204020204" charset="-122"/>
              <a:ea typeface="微软雅黑" panose="020B0503020204020204" charset="-122"/>
              <a:cs typeface="Arial"/>
            </a:rPr>
            <a:t>数据分析与挖掘</a:t>
          </a:r>
        </a:p>
      </dsp:txBody>
      <dsp:txXfrm>
        <a:off x="4966594" y="749408"/>
        <a:ext cx="1575656" cy="499606"/>
      </dsp:txXfrm>
    </dsp:sp>
    <dsp:sp modelId="{D4E67417-DC1E-44B2-B6D6-FAA111E1BD5F}">
      <dsp:nvSpPr>
        <dsp:cNvPr id="0" name=""/>
        <dsp:cNvSpPr/>
      </dsp:nvSpPr>
      <dsp:spPr>
        <a:xfrm>
          <a:off x="5691972" y="562056"/>
          <a:ext cx="124901" cy="124901"/>
        </a:xfrm>
        <a:prstGeom prst="ellipse">
          <a:avLst/>
        </a:prstGeom>
        <a:solidFill>
          <a:srgbClr val="4BACC6">
            <a:hueOff val="0"/>
            <a:satOff val="0"/>
            <a:lumOff val="0"/>
            <a:alphaOff val="0"/>
          </a:srgbClr>
        </a:solidFill>
        <a:ln>
          <a:noFill/>
        </a:ln>
        <a:effectLst>
          <a:outerShdw blurRad="40000" dist="23000" dir="5400000" rotWithShape="0">
            <a:prstClr val="black">
              <a:alpha val="35000"/>
            </a:prst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1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HorzCh" val="ctr"/>
                  <dgm:param type="txAnchorVertCh" val="b"/>
                  <dgm:param type="txAnchorVert" val="b"/>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HorzCh" val="ctr"/>
                  <dgm:param type="txAnchorVertCh" val="t"/>
                  <dgm:param type="txAnchorVert" val="t"/>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3d3#1">
  <dgm:title val=""/>
  <dgm:desc val=""/>
  <dgm:catLst>
    <dgm:cat type="3D" pri="11300"/>
  </dgm:catLst>
  <dgm:scene3d>
    <a:camera prst="orthographicFront"/>
    <a:lightRig rig="threePt" dir="t"/>
  </dgm:scene3d>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DE92BD-294B-4D34-B54B-B845CFD82930}" type="datetimeFigureOut">
              <a:rPr lang="zh-CN" altLang="en-US" smtClean="0"/>
              <a:t>2023/9/4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9D6AD8-80FD-41CC-A79F-41F2EF0A2A6F}" type="slidenum">
              <a:rPr lang="zh-CN" altLang="en-US" smtClean="0"/>
              <a:t>‹#›</a:t>
            </a:fld>
            <a:endParaRPr lang="zh-CN" altLang="en-US"/>
          </a:p>
        </p:txBody>
      </p:sp>
    </p:spTree>
    <p:extLst>
      <p:ext uri="{BB962C8B-B14F-4D97-AF65-F5344CB8AC3E}">
        <p14:creationId xmlns:p14="http://schemas.microsoft.com/office/powerpoint/2010/main" val="3115596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1F5508-5D36-4135-8550-AE59224373A7}" type="datetimeFigureOut">
              <a:rPr lang="zh-CN" altLang="en-US" smtClean="0"/>
              <a:t>2023/9/4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F04D2E-D80D-4465-9676-EFA5B8054969}" type="slidenum">
              <a:rPr lang="zh-CN" altLang="en-US" smtClean="0"/>
              <a:t>‹#›</a:t>
            </a:fld>
            <a:endParaRPr lang="zh-CN" altLang="en-US"/>
          </a:p>
        </p:txBody>
      </p:sp>
    </p:spTree>
    <p:extLst>
      <p:ext uri="{BB962C8B-B14F-4D97-AF65-F5344CB8AC3E}">
        <p14:creationId xmlns:p14="http://schemas.microsoft.com/office/powerpoint/2010/main" val="3264652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aike.baidu.com/item/%E5%88%86%E5%B8%83%E5%BC%8F%E6%96%87%E4%BB%B6%E7%B3%BB%E7%BB%9F"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baike.baidu.com/item/%E8%B4%9F%E8%BD%BD%E5%9D%87%E8%A1%A1" TargetMode="External"/><Relationship Id="rId5" Type="http://schemas.openxmlformats.org/officeDocument/2006/relationships/hyperlink" Target="https://baike.baidu.com/item/%E9%9B%86%E7%BE%A4" TargetMode="External"/><Relationship Id="rId4" Type="http://schemas.openxmlformats.org/officeDocument/2006/relationships/hyperlink" Target="https://baike.baidu.com/item/%E7%BD%91%E7%BB%9C%E5%B8%A6%E5%AE%BD"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4%BA%8B%E5%8A%A1%E6%97%A5%E5%BF%97" TargetMode="External"/><Relationship Id="rId7" Type="http://schemas.openxmlformats.org/officeDocument/2006/relationships/hyperlink" Target="https://baike.baidu.com/item/%E6%95%B0%E6%8D%AE%E5%9D%97"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baike.baidu.com/item/%E6%9C%AC%E5%9C%B0%E7%A3%81%E7%9B%98" TargetMode="External"/><Relationship Id="rId5" Type="http://schemas.openxmlformats.org/officeDocument/2006/relationships/hyperlink" Target="https://baike.baidu.com/item/%E4%BA%8B%E5%8A%A1" TargetMode="External"/><Relationship Id="rId4" Type="http://schemas.openxmlformats.org/officeDocument/2006/relationships/hyperlink" Target="https://baike.baidu.com/item/%E9%95%9C%E5%83%8F"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zhihu.com/search?q=%E6%95%B0%E6%8D%AE%E5%9D%97&amp;search_source=Entity&amp;hybrid_search_source=Entity&amp;hybrid_search_extra=%7b%22sourceType%22:%22article%22,%22sourceId%22:%22158878632%22%7d"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zhihu.com/search?q=reduce&amp;search_source=Entity&amp;hybrid_search_source=Entity&amp;hybrid_search_extra=%7b%22sourceType%22:%22article%22,%22sourceId%22:%2236253130%22%7d"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zhihu.com/search?q=%E5%88%86%E7%89%87&amp;search_source=Entity&amp;hybrid_search_source=Entity&amp;hybrid_search_extra=%7b%22sourceType%22:%22article%22,%22sourceId%22:%2236253130%22%7d"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zhihu.com/search?q=%E6%9C%BA%E5%99%A8%E5%AD%A6%E4%B9%A0&amp;search_source=Entity&amp;hybrid_search_source=Entity&amp;hybrid_search_extra=%7b%22sourceType%22:%22article%22,%22sourceId%22:%2254994736%22%7d"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ike.baidu.com/item/%E4%BD%93%E7%B3%BB%E7%BB%93%E6%9E%84"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大数据的特征，由维克托迈尔</a:t>
            </a:r>
            <a:r>
              <a:rPr lang="en-US" altLang="zh-CN" dirty="0"/>
              <a:t>-</a:t>
            </a:r>
            <a:r>
              <a:rPr lang="zh-CN" altLang="en-US" dirty="0"/>
              <a:t>舍恩伯格和肯尼斯克耶编写的</a:t>
            </a:r>
            <a:r>
              <a:rPr lang="en-US" altLang="zh-CN" dirty="0"/>
              <a:t>《</a:t>
            </a:r>
            <a:r>
              <a:rPr lang="zh-CN" altLang="en-US" dirty="0"/>
              <a:t>大数据时代</a:t>
            </a:r>
            <a:r>
              <a:rPr lang="en-US" altLang="zh-CN" dirty="0"/>
              <a:t>》</a:t>
            </a:r>
            <a:r>
              <a:rPr lang="zh-CN" altLang="en-US" dirty="0"/>
              <a:t>中提出，大数据的</a:t>
            </a:r>
            <a:r>
              <a:rPr lang="en-US" altLang="zh-CN" dirty="0"/>
              <a:t>4V</a:t>
            </a:r>
            <a:r>
              <a:rPr lang="zh-CN" altLang="en-US" dirty="0"/>
              <a:t>特征：规模性（</a:t>
            </a:r>
            <a:r>
              <a:rPr lang="en-US" altLang="zh-CN" dirty="0"/>
              <a:t>Volume</a:t>
            </a:r>
            <a:r>
              <a:rPr lang="zh-CN" altLang="en-US" dirty="0"/>
              <a:t>）、高速性（</a:t>
            </a:r>
            <a:r>
              <a:rPr lang="en-US" altLang="zh-CN" dirty="0"/>
              <a:t>Velocity</a:t>
            </a:r>
            <a:r>
              <a:rPr lang="zh-CN" altLang="en-US" dirty="0"/>
              <a:t>）、多样性（</a:t>
            </a:r>
            <a:r>
              <a:rPr lang="en-US" altLang="zh-CN" dirty="0"/>
              <a:t>Variety</a:t>
            </a:r>
            <a:r>
              <a:rPr lang="zh-CN" altLang="en-US" dirty="0"/>
              <a:t>）、价值性（</a:t>
            </a:r>
            <a:r>
              <a:rPr lang="en-US" altLang="zh-CN" dirty="0"/>
              <a:t>Value</a:t>
            </a:r>
            <a:r>
              <a:rPr lang="zh-CN" altLang="en-US" dirty="0"/>
              <a:t>）。</a:t>
            </a:r>
            <a:endParaRPr lang="en-US" altLang="zh-CN" dirty="0"/>
          </a:p>
          <a:p>
            <a:r>
              <a:rPr lang="zh-CN" altLang="en-US" dirty="0"/>
              <a:t>规模性（</a:t>
            </a:r>
            <a:r>
              <a:rPr lang="en-US" altLang="zh-CN" dirty="0"/>
              <a:t>Volume</a:t>
            </a:r>
            <a:r>
              <a:rPr lang="zh-CN" altLang="en-US" dirty="0"/>
              <a:t>）</a:t>
            </a:r>
            <a:endParaRPr lang="en-US" altLang="zh-CN" dirty="0"/>
          </a:p>
          <a:p>
            <a:pPr lvl="1"/>
            <a:r>
              <a:rPr lang="zh-CN" altLang="en-US" dirty="0"/>
              <a:t>第一个特征是数据量大。大数据的起始计量单位至少是</a:t>
            </a:r>
            <a:r>
              <a:rPr lang="en-US" altLang="zh-CN" dirty="0"/>
              <a:t>PB</a:t>
            </a:r>
            <a:r>
              <a:rPr lang="zh-CN" altLang="en-US" dirty="0"/>
              <a:t>（</a:t>
            </a:r>
            <a:r>
              <a:rPr lang="en-US" altLang="zh-CN" dirty="0"/>
              <a:t>1000</a:t>
            </a:r>
            <a:r>
              <a:rPr lang="zh-CN" altLang="en-US" dirty="0"/>
              <a:t>个</a:t>
            </a:r>
            <a:r>
              <a:rPr lang="en-US" altLang="zh-CN" dirty="0"/>
              <a:t>TB</a:t>
            </a:r>
            <a:r>
              <a:rPr lang="zh-CN" altLang="en-US" dirty="0"/>
              <a:t>）、</a:t>
            </a:r>
            <a:r>
              <a:rPr lang="en-US" altLang="zh-CN" dirty="0"/>
              <a:t>EB</a:t>
            </a:r>
            <a:r>
              <a:rPr lang="zh-CN" altLang="en-US" dirty="0"/>
              <a:t>（</a:t>
            </a:r>
            <a:r>
              <a:rPr lang="en-US" altLang="zh-CN" dirty="0"/>
              <a:t>100</a:t>
            </a:r>
            <a:r>
              <a:rPr lang="zh-CN" altLang="en-US" dirty="0"/>
              <a:t>万个</a:t>
            </a:r>
            <a:r>
              <a:rPr lang="en-US" altLang="zh-CN" dirty="0"/>
              <a:t>T</a:t>
            </a:r>
            <a:r>
              <a:rPr lang="zh-CN" altLang="en-US" dirty="0"/>
              <a:t>）或</a:t>
            </a:r>
            <a:r>
              <a:rPr lang="en-US" altLang="zh-CN" dirty="0"/>
              <a:t>ZB</a:t>
            </a:r>
            <a:r>
              <a:rPr lang="zh-CN" altLang="en-US" dirty="0"/>
              <a:t>（</a:t>
            </a:r>
            <a:r>
              <a:rPr lang="en-US" altLang="zh-CN" dirty="0"/>
              <a:t>10</a:t>
            </a:r>
            <a:r>
              <a:rPr lang="zh-CN" altLang="en-US" dirty="0"/>
              <a:t>亿个</a:t>
            </a:r>
            <a:r>
              <a:rPr lang="en-US" altLang="zh-CN" dirty="0"/>
              <a:t>TB</a:t>
            </a:r>
            <a:r>
              <a:rPr lang="zh-CN" altLang="en-US" dirty="0"/>
              <a:t>）。</a:t>
            </a:r>
            <a:endParaRPr lang="en-US" altLang="zh-CN" dirty="0"/>
          </a:p>
          <a:p>
            <a:r>
              <a:rPr lang="zh-CN" altLang="en-US" dirty="0"/>
              <a:t>多样性（</a:t>
            </a:r>
            <a:r>
              <a:rPr lang="en-US" altLang="zh-CN" dirty="0"/>
              <a:t>Variety</a:t>
            </a:r>
            <a:r>
              <a:rPr lang="zh-CN" altLang="en-US" dirty="0"/>
              <a:t>）</a:t>
            </a:r>
            <a:endParaRPr lang="en-US" altLang="zh-CN" dirty="0"/>
          </a:p>
          <a:p>
            <a:pPr lvl="1"/>
            <a:r>
              <a:rPr lang="zh-CN" altLang="en-US" dirty="0"/>
              <a:t>第二个特征是数据类型繁多。包括网络日志、音频、视频、图片、地理位置信息等等，多类型的数据对数据的处理能力提出了更高的要求。</a:t>
            </a:r>
            <a:endParaRPr lang="en-US" altLang="zh-CN" dirty="0"/>
          </a:p>
          <a:p>
            <a:r>
              <a:rPr lang="zh-CN" altLang="en-US" dirty="0"/>
              <a:t>价值性（</a:t>
            </a:r>
            <a:r>
              <a:rPr lang="en-US" altLang="zh-CN" dirty="0"/>
              <a:t>Value</a:t>
            </a:r>
            <a:r>
              <a:rPr lang="zh-CN" altLang="en-US" dirty="0"/>
              <a:t>）</a:t>
            </a:r>
            <a:endParaRPr lang="en-US" altLang="zh-CN" dirty="0"/>
          </a:p>
          <a:p>
            <a:pPr lvl="1"/>
            <a:r>
              <a:rPr lang="zh-CN" altLang="en-US" dirty="0"/>
              <a:t>第三个特征是数据价值密度相对较低。如随着物联网的广泛应用，信息感知无处不在，信息海量，但价值密度较低，如何通过强大的机器算法更迅速地完成数据的价值“提纯”，是大数据时代亟待解决的难题。</a:t>
            </a:r>
            <a:endParaRPr lang="en-US" altLang="zh-CN" dirty="0"/>
          </a:p>
          <a:p>
            <a:r>
              <a:rPr lang="zh-CN" altLang="en-US" dirty="0"/>
              <a:t>高速性（</a:t>
            </a:r>
            <a:r>
              <a:rPr lang="en-US" altLang="zh-CN" dirty="0"/>
              <a:t>Velocity</a:t>
            </a:r>
            <a:r>
              <a:rPr lang="zh-CN" altLang="en-US" dirty="0"/>
              <a:t>）</a:t>
            </a:r>
            <a:endParaRPr lang="en-US" altLang="zh-CN" dirty="0"/>
          </a:p>
          <a:p>
            <a:pPr lvl="1"/>
            <a:r>
              <a:rPr lang="zh-CN" altLang="en-US" dirty="0"/>
              <a:t>第四个特征是处理速度快，时效性要求高。这是大数据区分于传统数据挖掘最显著的特征。</a:t>
            </a:r>
            <a:endParaRPr lang="en-US" altLang="zh-CN"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a:t>
            </a:fld>
            <a:endParaRPr lang="zh-CN" altLang="en-US"/>
          </a:p>
        </p:txBody>
      </p:sp>
    </p:spTree>
    <p:extLst>
      <p:ext uri="{BB962C8B-B14F-4D97-AF65-F5344CB8AC3E}">
        <p14:creationId xmlns:p14="http://schemas.microsoft.com/office/powerpoint/2010/main" val="26847850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Helvetica Neue"/>
              </a:rPr>
              <a:t>块副本存放位置的选择严重影响</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的可靠性和性能。副本存放位置的优化是</a:t>
            </a:r>
            <a:r>
              <a:rPr lang="en-US" altLang="zh-CN" b="0" i="0" dirty="0">
                <a:solidFill>
                  <a:srgbClr val="333333"/>
                </a:solidFill>
                <a:effectLst/>
                <a:latin typeface="Helvetica Neue"/>
              </a:rPr>
              <a:t>HDFS</a:t>
            </a:r>
            <a:r>
              <a:rPr lang="zh-CN" altLang="en-US" b="0" i="0" dirty="0">
                <a:solidFill>
                  <a:srgbClr val="333333"/>
                </a:solidFill>
                <a:effectLst/>
                <a:latin typeface="Helvetica Neue"/>
              </a:rPr>
              <a:t>区分于其他</a:t>
            </a:r>
            <a:r>
              <a:rPr lang="zh-CN" altLang="en-US" b="0" i="0" u="none" strike="noStrike" dirty="0">
                <a:solidFill>
                  <a:srgbClr val="136EC2"/>
                </a:solidFill>
                <a:effectLst/>
                <a:latin typeface="Helvetica Neue"/>
                <a:hlinkClick r:id="rId3">
                  <a:extLst>
                    <a:ext uri="{A12FA001-AC4F-418D-AE19-62706E023703}">
                      <ahyp:hlinkClr xmlns:ahyp="http://schemas.microsoft.com/office/drawing/2018/hyperlinkcolor" val="tx"/>
                    </a:ext>
                  </a:extLst>
                </a:hlinkClick>
              </a:rPr>
              <a:t>分布式文件系统</a:t>
            </a:r>
            <a:r>
              <a:rPr lang="zh-CN" altLang="en-US" b="0" i="0" dirty="0">
                <a:solidFill>
                  <a:srgbClr val="333333"/>
                </a:solidFill>
                <a:effectLst/>
                <a:latin typeface="Helvetica Neue"/>
              </a:rPr>
              <a:t>的的特征，这需要精心的调节和大量的经验。机架敏感的副本存放策略是为了提高数据的可靠性，可用性和网络带宽的利用率。副本存放策略的实现是这个方向上比较原始的方式。短期的实现目标是要把这个策略放在生产环境下验证，了解更多它的行为，为以后测试研究更精致的策略打好基础。</a:t>
            </a:r>
          </a:p>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运行在跨越大量机架的集群之上。两个不同机架上的节点是通过交换机实现通信的，在大多数情况下，相同机架上机器间的</a:t>
            </a:r>
            <a:r>
              <a:rPr lang="zh-CN" altLang="en-US" b="0" i="0" u="none" strike="noStrike" dirty="0">
                <a:solidFill>
                  <a:srgbClr val="136EC2"/>
                </a:solidFill>
                <a:effectLst/>
                <a:latin typeface="Helvetica Neue"/>
                <a:hlinkClick r:id="rId4">
                  <a:extLst>
                    <a:ext uri="{A12FA001-AC4F-418D-AE19-62706E023703}">
                      <ahyp:hlinkClr xmlns:ahyp="http://schemas.microsoft.com/office/drawing/2018/hyperlinkcolor" val="tx"/>
                    </a:ext>
                  </a:extLst>
                </a:hlinkClick>
              </a:rPr>
              <a:t>网络带宽</a:t>
            </a:r>
            <a:r>
              <a:rPr lang="zh-CN" altLang="en-US" b="0" i="0" dirty="0">
                <a:solidFill>
                  <a:srgbClr val="333333"/>
                </a:solidFill>
                <a:effectLst/>
                <a:latin typeface="Helvetica Neue"/>
              </a:rPr>
              <a:t>优于在不同机架上的机器。</a:t>
            </a:r>
          </a:p>
          <a:p>
            <a:pPr algn="l"/>
            <a:r>
              <a:rPr lang="zh-CN" altLang="en-US" b="0" i="0" dirty="0">
                <a:solidFill>
                  <a:srgbClr val="333333"/>
                </a:solidFill>
                <a:effectLst/>
                <a:latin typeface="Helvetica Neue"/>
              </a:rPr>
              <a:t>在开始的时候，每一个数据节点自检它所属的机架</a:t>
            </a:r>
            <a:r>
              <a:rPr lang="en-US" altLang="zh-CN" b="0" i="0" dirty="0">
                <a:solidFill>
                  <a:srgbClr val="333333"/>
                </a:solidFill>
                <a:effectLst/>
                <a:latin typeface="Helvetica Neue"/>
              </a:rPr>
              <a:t>id</a:t>
            </a:r>
            <a:r>
              <a:rPr lang="zh-CN" altLang="en-US" b="0" i="0" dirty="0">
                <a:solidFill>
                  <a:srgbClr val="333333"/>
                </a:solidFill>
                <a:effectLst/>
                <a:latin typeface="Helvetica Neue"/>
              </a:rPr>
              <a:t>，然后在向名字节点注册的时候告知它的机架</a:t>
            </a:r>
            <a:r>
              <a:rPr lang="en-US" altLang="zh-CN" b="0" i="0" dirty="0">
                <a:solidFill>
                  <a:srgbClr val="333333"/>
                </a:solidFill>
                <a:effectLst/>
                <a:latin typeface="Helvetica Neue"/>
              </a:rPr>
              <a:t>id</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提供接口以便很容易地挂载检测机架标示的模块。一个简单但不是最优的方式就是将副本放置在不同的机架上，这就防止了机架故障时数据的丢失，并且在读数据的时候可以充分利用不同机架的带宽。这个方式均匀地将复制分散在</a:t>
            </a:r>
            <a:r>
              <a:rPr lang="zh-CN" altLang="en-US" b="0" i="0" u="none" strike="noStrike" dirty="0">
                <a:solidFill>
                  <a:srgbClr val="136EC2"/>
                </a:solidFill>
                <a:effectLst/>
                <a:latin typeface="Helvetica Neue"/>
                <a:hlinkClick r:id="rId5">
                  <a:extLst>
                    <a:ext uri="{A12FA001-AC4F-418D-AE19-62706E023703}">
                      <ahyp:hlinkClr xmlns:ahyp="http://schemas.microsoft.com/office/drawing/2018/hyperlinkcolor" val="tx"/>
                    </a:ext>
                  </a:extLst>
                </a:hlinkClick>
              </a:rPr>
              <a:t>集群</a:t>
            </a:r>
            <a:r>
              <a:rPr lang="zh-CN" altLang="en-US" b="0" i="0" dirty="0">
                <a:solidFill>
                  <a:srgbClr val="333333"/>
                </a:solidFill>
                <a:effectLst/>
                <a:latin typeface="Helvetica Neue"/>
              </a:rPr>
              <a:t>中，这就简单地实现了组建故障时的</a:t>
            </a:r>
            <a:r>
              <a:rPr lang="zh-CN" altLang="en-US" b="0" i="0" u="none" strike="noStrike" dirty="0">
                <a:solidFill>
                  <a:srgbClr val="136EC2"/>
                </a:solidFill>
                <a:effectLst/>
                <a:latin typeface="Helvetica Neue"/>
                <a:hlinkClick r:id="rId6">
                  <a:extLst>
                    <a:ext uri="{A12FA001-AC4F-418D-AE19-62706E023703}">
                      <ahyp:hlinkClr xmlns:ahyp="http://schemas.microsoft.com/office/drawing/2018/hyperlinkcolor" val="tx"/>
                    </a:ext>
                  </a:extLst>
                </a:hlinkClick>
              </a:rPr>
              <a:t>负载均衡</a:t>
            </a:r>
            <a:r>
              <a:rPr lang="zh-CN" altLang="en-US" b="0" i="0" dirty="0">
                <a:solidFill>
                  <a:srgbClr val="333333"/>
                </a:solidFill>
                <a:effectLst/>
                <a:latin typeface="Helvetica Neue"/>
              </a:rPr>
              <a:t>。然而这种方式增加了写的成本，因为写的时候需要跨越多个机架传输文件块。</a:t>
            </a:r>
          </a:p>
          <a:p>
            <a:pPr algn="l"/>
            <a:r>
              <a:rPr lang="zh-CN" altLang="en-US" b="0" i="0" dirty="0">
                <a:solidFill>
                  <a:srgbClr val="333333"/>
                </a:solidFill>
                <a:effectLst/>
                <a:latin typeface="Helvetica Neue"/>
              </a:rPr>
              <a:t>默认的</a:t>
            </a:r>
            <a:r>
              <a:rPr lang="en-US" altLang="zh-CN" b="0" i="0" dirty="0">
                <a:solidFill>
                  <a:srgbClr val="333333"/>
                </a:solidFill>
                <a:effectLst/>
                <a:latin typeface="Helvetica Neue"/>
              </a:rPr>
              <a:t>HDFS block</a:t>
            </a:r>
            <a:r>
              <a:rPr lang="zh-CN" altLang="en-US" b="0" i="0" dirty="0">
                <a:solidFill>
                  <a:srgbClr val="333333"/>
                </a:solidFill>
                <a:effectLst/>
                <a:latin typeface="Helvetica Neue"/>
              </a:rPr>
              <a:t>放置策略在最小化写开销和最大化数据可靠性、可用性以及总体读取带宽之间进行了一些折中。一般情况下复制因子为</a:t>
            </a:r>
            <a:r>
              <a:rPr lang="en-US" altLang="zh-CN" b="0" i="0" dirty="0">
                <a:solidFill>
                  <a:srgbClr val="333333"/>
                </a:solidFill>
                <a:effectLst/>
                <a:latin typeface="Helvetica Neue"/>
              </a:rPr>
              <a:t>3</a:t>
            </a:r>
            <a:r>
              <a:rPr lang="zh-CN" altLang="en-US" b="0" i="0" dirty="0">
                <a:solidFill>
                  <a:srgbClr val="333333"/>
                </a:solidFill>
                <a:effectLst/>
                <a:latin typeface="Helvetica Neue"/>
              </a:rPr>
              <a:t>，</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副本放置策略是将第一个副本放在本地节点，将第二个副本放到本地机架上的另外一个节点而将第三个副本放到不同机架上的节点。这种方式减少了机架间的写流量，从而提高了写的性能。机架故障的几率远小于节点故障。这种方式并不影响数据可靠性和可用性的限制，并且它确实减少了读操作的网络聚合带宽，因为文件块仅存在两个不同的机架， 而不是三个。文件的副本不是均匀地分布在机架当中，</a:t>
            </a:r>
            <a:r>
              <a:rPr lang="en-US" altLang="zh-CN" b="0" i="0" dirty="0">
                <a:solidFill>
                  <a:srgbClr val="333333"/>
                </a:solidFill>
                <a:effectLst/>
                <a:latin typeface="Helvetica Neue"/>
              </a:rPr>
              <a:t>1/3</a:t>
            </a:r>
            <a:r>
              <a:rPr lang="zh-CN" altLang="en-US" b="0" i="0" dirty="0">
                <a:solidFill>
                  <a:srgbClr val="333333"/>
                </a:solidFill>
                <a:effectLst/>
                <a:latin typeface="Helvetica Neue"/>
              </a:rPr>
              <a:t>在同一个节点上，</a:t>
            </a:r>
            <a:r>
              <a:rPr lang="en-US" altLang="zh-CN" b="0" i="0" dirty="0">
                <a:solidFill>
                  <a:srgbClr val="333333"/>
                </a:solidFill>
                <a:effectLst/>
                <a:latin typeface="Helvetica Neue"/>
              </a:rPr>
              <a:t>1/3</a:t>
            </a:r>
            <a:r>
              <a:rPr lang="zh-CN" altLang="en-US" b="0" i="0" dirty="0">
                <a:solidFill>
                  <a:srgbClr val="333333"/>
                </a:solidFill>
                <a:effectLst/>
                <a:latin typeface="Helvetica Neue"/>
              </a:rPr>
              <a:t>副本在同一个机架上，另外</a:t>
            </a:r>
            <a:r>
              <a:rPr lang="en-US" altLang="zh-CN" b="0" i="0" dirty="0">
                <a:solidFill>
                  <a:srgbClr val="333333"/>
                </a:solidFill>
                <a:effectLst/>
                <a:latin typeface="Helvetica Neue"/>
              </a:rPr>
              <a:t>1/3</a:t>
            </a:r>
            <a:r>
              <a:rPr lang="zh-CN" altLang="en-US" b="0" i="0" dirty="0">
                <a:solidFill>
                  <a:srgbClr val="333333"/>
                </a:solidFill>
                <a:effectLst/>
                <a:latin typeface="Helvetica Neue"/>
              </a:rPr>
              <a:t>均匀地分布在其他机架上。这种方式提高了写的性能，并且不影响数据的可靠性和读性能。</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36</a:t>
            </a:fld>
            <a:endParaRPr lang="zh-CN" altLang="en-US"/>
          </a:p>
        </p:txBody>
      </p:sp>
    </p:spTree>
    <p:extLst>
      <p:ext uri="{BB962C8B-B14F-4D97-AF65-F5344CB8AC3E}">
        <p14:creationId xmlns:p14="http://schemas.microsoft.com/office/powerpoint/2010/main" val="2686189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的命名空间是由名字节点来存储的。名字节点使用叫做</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a:t>
            </a:r>
            <a:r>
              <a:rPr lang="zh-CN" altLang="en-US" b="0" i="0" u="none" strike="noStrike" dirty="0">
                <a:solidFill>
                  <a:srgbClr val="136EC2"/>
                </a:solidFill>
                <a:effectLst/>
                <a:latin typeface="Helvetica Neue"/>
                <a:hlinkClick r:id="rId3">
                  <a:extLst>
                    <a:ext uri="{A12FA001-AC4F-418D-AE19-62706E023703}">
                      <ahyp:hlinkClr xmlns:ahyp="http://schemas.microsoft.com/office/drawing/2018/hyperlinkcolor" val="tx"/>
                    </a:ext>
                  </a:extLst>
                </a:hlinkClick>
              </a:rPr>
              <a:t>事务日志</a:t>
            </a:r>
            <a:r>
              <a:rPr lang="zh-CN" altLang="en-US" b="0" i="0" dirty="0">
                <a:solidFill>
                  <a:srgbClr val="333333"/>
                </a:solidFill>
                <a:effectLst/>
                <a:latin typeface="Helvetica Neue"/>
              </a:rPr>
              <a:t>来持久记录每一个对文件系统元数据的改变，如在</a:t>
            </a:r>
            <a:r>
              <a:rPr lang="en-US" altLang="zh-CN" b="0" i="0" dirty="0">
                <a:solidFill>
                  <a:srgbClr val="333333"/>
                </a:solidFill>
                <a:effectLst/>
                <a:latin typeface="Helvetica Neue"/>
              </a:rPr>
              <a:t>HDFS</a:t>
            </a:r>
            <a:r>
              <a:rPr lang="zh-CN" altLang="en-US" b="0" i="0" dirty="0">
                <a:solidFill>
                  <a:srgbClr val="333333"/>
                </a:solidFill>
                <a:effectLst/>
                <a:latin typeface="Helvetica Neue"/>
              </a:rPr>
              <a:t>中创建一个新的文件，名字节点将会在</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中插入一条记录来记录这个改变。类似地，改变文件的复制因子也会向</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中插入一条记录。名字节点在本地文件系统中用一个文件来存储这个</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。整个文件系统命名空间，包括文件块的映射表和文件系统的配置都存在一个叫</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的文件中，</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也存放在名字节点的本地文件系统中。</a:t>
            </a:r>
          </a:p>
          <a:p>
            <a:pPr algn="l"/>
            <a:r>
              <a:rPr lang="zh-CN" altLang="en-US" b="0" i="0" dirty="0">
                <a:solidFill>
                  <a:srgbClr val="333333"/>
                </a:solidFill>
                <a:effectLst/>
                <a:latin typeface="Helvetica Neue"/>
              </a:rPr>
              <a:t>名字节点在内存中保留一个完整的文件系统命名空间和文件块的映射表的</a:t>
            </a:r>
            <a:r>
              <a:rPr lang="zh-CN" altLang="en-US" b="0" i="0" u="none" strike="noStrike" dirty="0">
                <a:solidFill>
                  <a:srgbClr val="136EC2"/>
                </a:solidFill>
                <a:effectLst/>
                <a:latin typeface="Helvetica Neue"/>
                <a:hlinkClick r:id="rId4">
                  <a:extLst>
                    <a:ext uri="{A12FA001-AC4F-418D-AE19-62706E023703}">
                      <ahyp:hlinkClr xmlns:ahyp="http://schemas.microsoft.com/office/drawing/2018/hyperlinkcolor" val="tx"/>
                    </a:ext>
                  </a:extLst>
                </a:hlinkClick>
              </a:rPr>
              <a:t>镜像</a:t>
            </a:r>
            <a:r>
              <a:rPr lang="zh-CN" altLang="en-US" b="0" i="0" dirty="0">
                <a:solidFill>
                  <a:srgbClr val="333333"/>
                </a:solidFill>
                <a:effectLst/>
                <a:latin typeface="Helvetica Neue"/>
              </a:rPr>
              <a:t>。这个元数据被设计成紧凑的，这样</a:t>
            </a:r>
            <a:r>
              <a:rPr lang="en-US" altLang="zh-CN" b="0" i="0" dirty="0">
                <a:solidFill>
                  <a:srgbClr val="333333"/>
                </a:solidFill>
                <a:effectLst/>
                <a:latin typeface="Helvetica Neue"/>
              </a:rPr>
              <a:t>4GB</a:t>
            </a:r>
            <a:r>
              <a:rPr lang="zh-CN" altLang="en-US" b="0" i="0" dirty="0">
                <a:solidFill>
                  <a:srgbClr val="333333"/>
                </a:solidFill>
                <a:effectLst/>
                <a:latin typeface="Helvetica Neue"/>
              </a:rPr>
              <a:t>内存的名字节点就足以处理非常大的文件数和目录。名字节点启动时，它将从磁盘中读取</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，将</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中的所有</a:t>
            </a:r>
            <a:r>
              <a:rPr lang="zh-CN" altLang="en-US" b="0" i="0" u="none" strike="noStrike" dirty="0">
                <a:solidFill>
                  <a:srgbClr val="136EC2"/>
                </a:solidFill>
                <a:effectLst/>
                <a:latin typeface="Helvetica Neue"/>
                <a:hlinkClick r:id="rId5">
                  <a:extLst>
                    <a:ext uri="{A12FA001-AC4F-418D-AE19-62706E023703}">
                      <ahyp:hlinkClr xmlns:ahyp="http://schemas.microsoft.com/office/drawing/2018/hyperlinkcolor" val="tx"/>
                    </a:ext>
                  </a:extLst>
                </a:hlinkClick>
              </a:rPr>
              <a:t>事务</a:t>
            </a:r>
            <a:r>
              <a:rPr lang="zh-CN" altLang="en-US" b="0" i="0" dirty="0">
                <a:solidFill>
                  <a:srgbClr val="333333"/>
                </a:solidFill>
                <a:effectLst/>
                <a:latin typeface="Helvetica Neue"/>
              </a:rPr>
              <a:t>应用到</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的仿内存空间，然后将新的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刷新到</a:t>
            </a:r>
            <a:r>
              <a:rPr lang="zh-CN" altLang="en-US" b="0" i="0" u="none" strike="noStrike" dirty="0">
                <a:solidFill>
                  <a:srgbClr val="136EC2"/>
                </a:solidFill>
                <a:effectLst/>
                <a:latin typeface="Helvetica Neue"/>
                <a:hlinkClick r:id="rId6">
                  <a:extLst>
                    <a:ext uri="{A12FA001-AC4F-418D-AE19-62706E023703}">
                      <ahyp:hlinkClr xmlns:ahyp="http://schemas.microsoft.com/office/drawing/2018/hyperlinkcolor" val="tx"/>
                    </a:ext>
                  </a:extLst>
                </a:hlinkClick>
              </a:rPr>
              <a:t>本地磁盘</a:t>
            </a:r>
            <a:r>
              <a:rPr lang="zh-CN" altLang="en-US" b="0" i="0" dirty="0">
                <a:solidFill>
                  <a:srgbClr val="333333"/>
                </a:solidFill>
                <a:effectLst/>
                <a:latin typeface="Helvetica Neue"/>
              </a:rPr>
              <a:t>中，因为事务已经被处理并已经持久化的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中，然后就可以截去旧的</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。这个过程叫做检查点。当前实现中，检查点仅在名字节点启动的时候发生，正在支持周期性的检查点。</a:t>
            </a:r>
          </a:p>
          <a:p>
            <a:pPr algn="l"/>
            <a:r>
              <a:rPr lang="zh-CN" altLang="en-US" b="0" i="0" dirty="0">
                <a:solidFill>
                  <a:srgbClr val="333333"/>
                </a:solidFill>
                <a:effectLst/>
                <a:latin typeface="Helvetica Neue"/>
              </a:rPr>
              <a:t>数据节点将</a:t>
            </a:r>
            <a:r>
              <a:rPr lang="en-US" altLang="zh-CN" b="0" i="0" dirty="0">
                <a:solidFill>
                  <a:srgbClr val="333333"/>
                </a:solidFill>
                <a:effectLst/>
                <a:latin typeface="Helvetica Neue"/>
              </a:rPr>
              <a:t>HDFS</a:t>
            </a:r>
            <a:r>
              <a:rPr lang="zh-CN" altLang="en-US" b="0" i="0" dirty="0">
                <a:solidFill>
                  <a:srgbClr val="333333"/>
                </a:solidFill>
                <a:effectLst/>
                <a:latin typeface="Helvetica Neue"/>
              </a:rPr>
              <a:t>数据存储到本地的文件系统中。数据节点并不知道</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文件的存在，它在本地文件系统中以单独的文件存储每一个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的数据块。数据节点不会将所有的数据块文件存放到同一个目录中，而是启发式的检测每一个目录的最优文件数，并在适当的时候创建子目录。在本地同一个目录下创建所有的数据块文件不是最优的，因为本地文件系统可能不支持单个目录下巨额文件的高效操作。当数据节点启动的时候，它将扫描它的本地文件系统，根据本地的文件产生一个所有</a:t>
            </a:r>
            <a:r>
              <a:rPr lang="en-US" altLang="zh-CN" b="0" i="0" dirty="0">
                <a:solidFill>
                  <a:srgbClr val="333333"/>
                </a:solidFill>
                <a:effectLst/>
                <a:latin typeface="Helvetica Neue"/>
              </a:rPr>
              <a:t>HDFS</a:t>
            </a:r>
            <a:r>
              <a:rPr lang="zh-CN" altLang="en-US" b="0" i="0" u="none" strike="noStrike" dirty="0">
                <a:solidFill>
                  <a:srgbClr val="136EC2"/>
                </a:solidFill>
                <a:effectLst/>
                <a:latin typeface="Helvetica Neue"/>
                <a:hlinkClick r:id="rId7">
                  <a:extLst>
                    <a:ext uri="{A12FA001-AC4F-418D-AE19-62706E023703}">
                      <ahyp:hlinkClr xmlns:ahyp="http://schemas.microsoft.com/office/drawing/2018/hyperlinkcolor" val="tx"/>
                    </a:ext>
                  </a:extLst>
                </a:hlinkClick>
              </a:rPr>
              <a:t>数据块</a:t>
            </a:r>
            <a:r>
              <a:rPr lang="zh-CN" altLang="en-US" b="0" i="0" dirty="0">
                <a:solidFill>
                  <a:srgbClr val="333333"/>
                </a:solidFill>
                <a:effectLst/>
                <a:latin typeface="Helvetica Neue"/>
              </a:rPr>
              <a:t>的列表并报告给名字节点，这个报告称作块报告。</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38</a:t>
            </a:fld>
            <a:endParaRPr lang="zh-CN" altLang="en-US"/>
          </a:p>
        </p:txBody>
      </p:sp>
    </p:spTree>
    <p:extLst>
      <p:ext uri="{BB962C8B-B14F-4D97-AF65-F5344CB8AC3E}">
        <p14:creationId xmlns:p14="http://schemas.microsoft.com/office/powerpoint/2010/main" val="989342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可靠性</a:t>
            </a:r>
          </a:p>
          <a:p>
            <a:pPr algn="l"/>
            <a:r>
              <a:rPr lang="en-US" altLang="zh-CN" b="0" i="0" dirty="0">
                <a:solidFill>
                  <a:srgbClr val="333333"/>
                </a:solidFill>
                <a:effectLst/>
                <a:latin typeface="Helvetica Neue"/>
              </a:rPr>
              <a:t>HDFS</a:t>
            </a:r>
            <a:r>
              <a:rPr lang="zh-CN" altLang="en-US" b="0" i="0" dirty="0">
                <a:solidFill>
                  <a:srgbClr val="333333"/>
                </a:solidFill>
                <a:effectLst/>
                <a:latin typeface="Helvetica Neue"/>
              </a:rPr>
              <a:t>的主要目标就是在存在故障的情况下也能可靠地存储数据。三个最常见的故障是名字节点故障，数据节点故障和网络断开。</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重新复制</a:t>
            </a:r>
          </a:p>
          <a:p>
            <a:pPr algn="l"/>
            <a:r>
              <a:rPr lang="zh-CN" altLang="en-US" b="0" i="0" dirty="0">
                <a:solidFill>
                  <a:srgbClr val="333333"/>
                </a:solidFill>
                <a:effectLst/>
                <a:latin typeface="Helvetica Neue"/>
              </a:rPr>
              <a:t>一个数据节点周期性发送一个心跳包到名字节点。网络断开会造成一组数据节点子集和名字节点失去联系。名字节点根据缺失的心跳信息判断故障情况。名字节点将这些数据节点标记为死亡状态，不再将新的</a:t>
            </a:r>
            <a:r>
              <a:rPr lang="en-US" altLang="zh-CN" b="0" i="0" dirty="0">
                <a:solidFill>
                  <a:srgbClr val="333333"/>
                </a:solidFill>
                <a:effectLst/>
                <a:latin typeface="Helvetica Neue"/>
              </a:rPr>
              <a:t>IO</a:t>
            </a:r>
            <a:r>
              <a:rPr lang="zh-CN" altLang="en-US" b="0" i="0" dirty="0">
                <a:solidFill>
                  <a:srgbClr val="333333"/>
                </a:solidFill>
                <a:effectLst/>
                <a:latin typeface="Helvetica Neue"/>
              </a:rPr>
              <a:t>请求转发到这些数据节点上，这些数据节点上的数据将对</a:t>
            </a:r>
            <a:r>
              <a:rPr lang="en-US" altLang="zh-CN" b="0" i="0" dirty="0">
                <a:solidFill>
                  <a:srgbClr val="333333"/>
                </a:solidFill>
                <a:effectLst/>
                <a:latin typeface="Helvetica Neue"/>
              </a:rPr>
              <a:t>HDFS</a:t>
            </a:r>
            <a:r>
              <a:rPr lang="zh-CN" altLang="en-US" b="0" i="0" dirty="0">
                <a:solidFill>
                  <a:srgbClr val="333333"/>
                </a:solidFill>
                <a:effectLst/>
                <a:latin typeface="Helvetica Neue"/>
              </a:rPr>
              <a:t>不再可用，可能会导致一些块的复制因子降低到指定的值。</a:t>
            </a:r>
          </a:p>
          <a:p>
            <a:pPr algn="l"/>
            <a:r>
              <a:rPr lang="zh-CN" altLang="en-US" b="0" i="0" dirty="0">
                <a:solidFill>
                  <a:srgbClr val="333333"/>
                </a:solidFill>
                <a:effectLst/>
                <a:latin typeface="Helvetica Neue"/>
              </a:rPr>
              <a:t>名字节点检查所有的需要复制的块，并开始复制他们到其他的数据节点上。重新复制在有些情况下是不可或缺的，例如：数据节点失效，副本损坏，数据节点磁盘损坏或者文件的复制因子增大。</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数据正确性</a:t>
            </a:r>
          </a:p>
          <a:p>
            <a:pPr algn="l"/>
            <a:r>
              <a:rPr lang="zh-CN" altLang="en-US" b="0" i="0" dirty="0">
                <a:solidFill>
                  <a:srgbClr val="333333"/>
                </a:solidFill>
                <a:effectLst/>
                <a:latin typeface="Helvetica Neue"/>
              </a:rPr>
              <a:t>从数据节点上取一个文件块有可能是坏块，坏块的出现可能是存储设备错误，网络错误或者软件的漏洞。</a:t>
            </a:r>
            <a:r>
              <a:rPr lang="en-US" altLang="zh-CN" b="0" i="0" dirty="0">
                <a:solidFill>
                  <a:srgbClr val="333333"/>
                </a:solidFill>
                <a:effectLst/>
                <a:latin typeface="Helvetica Neue"/>
              </a:rPr>
              <a:t>HDFS</a:t>
            </a:r>
            <a:r>
              <a:rPr lang="zh-CN" altLang="en-US" b="0" i="0" dirty="0">
                <a:solidFill>
                  <a:srgbClr val="333333"/>
                </a:solidFill>
                <a:effectLst/>
                <a:latin typeface="Helvetica Neue"/>
              </a:rPr>
              <a:t>客户端实现了</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文件内容的校验。当一个客户端创建一个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文件时，它会为每一个文件块计算一个校验码并将校验码存储在同一个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命名空间下一个单独的隐藏文件中。当客户端访问这个文件时，它根据对应的校验文件来验证从数据节点接收到的数据。如果校验失败，客户端可以选择从其他拥有该块副本的数据节点获取这个块。</a:t>
            </a:r>
          </a:p>
          <a:p>
            <a:pPr algn="l"/>
            <a:r>
              <a:rPr lang="zh-CN" altLang="en-US" b="0" i="0" dirty="0">
                <a:solidFill>
                  <a:srgbClr val="333333"/>
                </a:solidFill>
                <a:effectLst/>
                <a:latin typeface="Microsoft YaHei" panose="020B0503020204020204" pitchFamily="34" charset="-122"/>
                <a:ea typeface="Microsoft YaHei" panose="020B0503020204020204" pitchFamily="34" charset="-122"/>
              </a:rPr>
              <a:t>元数据失效</a:t>
            </a:r>
          </a:p>
          <a:p>
            <a:pPr algn="l"/>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是</a:t>
            </a:r>
            <a:r>
              <a:rPr lang="en-US" altLang="zh-CN" b="0" i="0" dirty="0">
                <a:solidFill>
                  <a:srgbClr val="333333"/>
                </a:solidFill>
                <a:effectLst/>
                <a:latin typeface="Helvetica Neue"/>
              </a:rPr>
              <a:t>HDFS</a:t>
            </a:r>
            <a:r>
              <a:rPr lang="zh-CN" altLang="en-US" b="0" i="0" dirty="0">
                <a:solidFill>
                  <a:srgbClr val="333333"/>
                </a:solidFill>
                <a:effectLst/>
                <a:latin typeface="Helvetica Neue"/>
              </a:rPr>
              <a:t>的核心数据结构。这些文件的损坏会导致整个集群的失效。因此，名字节点可以配置成支持多个</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的副本。任何</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的更新都会同步到每一份副本中。</a:t>
            </a:r>
          </a:p>
          <a:p>
            <a:pPr algn="l"/>
            <a:r>
              <a:rPr lang="zh-CN" altLang="en-US" b="0" i="0" dirty="0">
                <a:solidFill>
                  <a:srgbClr val="333333"/>
                </a:solidFill>
                <a:effectLst/>
                <a:latin typeface="Helvetica Neue"/>
              </a:rPr>
              <a:t>同步更新多个</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副本会降低名字节点的命名空间事务交易速率。但是这种降低是可以接受的，因为</a:t>
            </a:r>
            <a:r>
              <a:rPr lang="en-US" altLang="zh-CN" b="0" i="0" dirty="0">
                <a:solidFill>
                  <a:srgbClr val="333333"/>
                </a:solidFill>
                <a:effectLst/>
                <a:latin typeface="Helvetica Neue"/>
              </a:rPr>
              <a:t>HDFS</a:t>
            </a:r>
            <a:r>
              <a:rPr lang="zh-CN" altLang="en-US" b="0" i="0" dirty="0">
                <a:solidFill>
                  <a:srgbClr val="333333"/>
                </a:solidFill>
                <a:effectLst/>
                <a:latin typeface="Helvetica Neue"/>
              </a:rPr>
              <a:t>程序中产生大量的数据请求，而不是元数据请求。名字节点重新启动时，选择最新一致的</a:t>
            </a:r>
            <a:r>
              <a:rPr lang="en-US" altLang="zh-CN" b="0" i="0" dirty="0" err="1">
                <a:solidFill>
                  <a:srgbClr val="333333"/>
                </a:solidFill>
                <a:effectLst/>
                <a:latin typeface="Helvetica Neue"/>
              </a:rPr>
              <a:t>FsImage</a:t>
            </a:r>
            <a:r>
              <a:rPr lang="zh-CN" altLang="en-US" b="0" i="0" dirty="0">
                <a:solidFill>
                  <a:srgbClr val="333333"/>
                </a:solidFill>
                <a:effectLst/>
                <a:latin typeface="Helvetica Neue"/>
              </a:rPr>
              <a:t>和</a:t>
            </a:r>
            <a:r>
              <a:rPr lang="en-US" altLang="zh-CN" b="0" i="0" dirty="0" err="1">
                <a:solidFill>
                  <a:srgbClr val="333333"/>
                </a:solidFill>
                <a:effectLst/>
                <a:latin typeface="Helvetica Neue"/>
              </a:rPr>
              <a:t>EditLog</a:t>
            </a:r>
            <a:r>
              <a:rPr lang="zh-CN" altLang="en-US" b="0" i="0" dirty="0">
                <a:solidFill>
                  <a:srgbClr val="333333"/>
                </a:solidFill>
                <a:effectLst/>
                <a:latin typeface="Helvetica Neue"/>
              </a:rPr>
              <a:t>。</a:t>
            </a:r>
          </a:p>
          <a:p>
            <a:pPr algn="l"/>
            <a:r>
              <a:rPr lang="zh-CN" altLang="en-US" b="0" i="0" dirty="0">
                <a:solidFill>
                  <a:srgbClr val="333333"/>
                </a:solidFill>
                <a:effectLst/>
                <a:latin typeface="Helvetica Neue"/>
              </a:rPr>
              <a:t>名字节点对于一个</a:t>
            </a:r>
            <a:r>
              <a:rPr lang="en-US" altLang="zh-CN" b="0" i="0" dirty="0">
                <a:solidFill>
                  <a:srgbClr val="333333"/>
                </a:solidFill>
                <a:effectLst/>
                <a:latin typeface="Helvetica Neue"/>
              </a:rPr>
              <a:t>HDFS</a:t>
            </a:r>
            <a:r>
              <a:rPr lang="zh-CN" altLang="en-US" b="0" i="0" dirty="0">
                <a:solidFill>
                  <a:srgbClr val="333333"/>
                </a:solidFill>
                <a:effectLst/>
                <a:latin typeface="Helvetica Neue"/>
              </a:rPr>
              <a:t>集群是单点失效的。假如名字节点失效，就需要人工的干预。还不支持自动重启和到其它名字节点的切换。</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42</a:t>
            </a:fld>
            <a:endParaRPr lang="zh-CN" altLang="en-US"/>
          </a:p>
        </p:txBody>
      </p:sp>
    </p:spTree>
    <p:extLst>
      <p:ext uri="{BB962C8B-B14F-4D97-AF65-F5344CB8AC3E}">
        <p14:creationId xmlns:p14="http://schemas.microsoft.com/office/powerpoint/2010/main" val="871350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5.1 </a:t>
            </a:r>
            <a:r>
              <a:rPr lang="zh-CN" altLang="en-US" b="1" dirty="0"/>
              <a:t>写流程</a:t>
            </a:r>
          </a:p>
          <a:p>
            <a:r>
              <a:rPr lang="en-US" altLang="zh-CN" dirty="0"/>
              <a:t>1</a:t>
            </a:r>
            <a:r>
              <a:rPr lang="zh-CN" altLang="en-US" dirty="0"/>
              <a:t>、</a:t>
            </a:r>
            <a:r>
              <a:rPr lang="en-US" altLang="zh-CN" dirty="0"/>
              <a:t>HDFS</a:t>
            </a:r>
            <a:r>
              <a:rPr lang="zh-CN" altLang="en-US" dirty="0"/>
              <a:t>客户端提交写操作到</a:t>
            </a:r>
            <a:r>
              <a:rPr lang="en-US" altLang="zh-CN" dirty="0" err="1"/>
              <a:t>NameNode</a:t>
            </a:r>
            <a:r>
              <a:rPr lang="zh-CN" altLang="en-US" dirty="0"/>
              <a:t>上，</a:t>
            </a:r>
            <a:r>
              <a:rPr lang="en-US" altLang="zh-CN" dirty="0" err="1"/>
              <a:t>NameNode</a:t>
            </a:r>
            <a:r>
              <a:rPr lang="zh-CN" altLang="en-US" dirty="0"/>
              <a:t>收到客户端提交的请求后，会先判断此客户端在此目录下是否有写权限，如果有，然后进行查看，看哪几个</a:t>
            </a:r>
            <a:r>
              <a:rPr lang="en-US" altLang="zh-CN" dirty="0" err="1"/>
              <a:t>DataNode</a:t>
            </a:r>
            <a:r>
              <a:rPr lang="zh-CN" altLang="en-US" dirty="0"/>
              <a:t>适合存放，再给客户端返回存放数据块的节点信息，即告诉客户端可以把文件存放到相关的</a:t>
            </a:r>
            <a:r>
              <a:rPr lang="en-US" altLang="zh-CN" dirty="0" err="1"/>
              <a:t>DataNode</a:t>
            </a:r>
            <a:r>
              <a:rPr lang="zh-CN" altLang="en-US" dirty="0"/>
              <a:t>节点下。</a:t>
            </a:r>
            <a:br>
              <a:rPr lang="zh-CN" altLang="en-US" dirty="0"/>
            </a:br>
            <a:r>
              <a:rPr lang="en-US" altLang="zh-CN" dirty="0"/>
              <a:t>2</a:t>
            </a:r>
            <a:r>
              <a:rPr lang="zh-CN" altLang="en-US" dirty="0"/>
              <a:t>、客户端拿到数据存放节点位置信息后，会和对应的</a:t>
            </a:r>
            <a:r>
              <a:rPr lang="en-US" altLang="zh-CN" dirty="0" err="1"/>
              <a:t>DataNode</a:t>
            </a:r>
            <a:r>
              <a:rPr lang="zh-CN" altLang="en-US" dirty="0"/>
              <a:t>节点进行直接交互，进行数据写入，由于数据块具有副本</a:t>
            </a:r>
            <a:r>
              <a:rPr lang="en-US" altLang="zh-CN" dirty="0"/>
              <a:t>replication</a:t>
            </a:r>
            <a:r>
              <a:rPr lang="zh-CN" altLang="en-US" dirty="0"/>
              <a:t>，在数据写入时采用的方式是先写第一个副本，写完后再从第一个副本的节点将数据拷贝到其它节点，依次类推，直到所有副本都写完了，才算数据成功写入到</a:t>
            </a:r>
            <a:r>
              <a:rPr lang="en-US" altLang="zh-CN" dirty="0"/>
              <a:t>HDFS</a:t>
            </a:r>
            <a:r>
              <a:rPr lang="zh-CN" altLang="en-US" dirty="0"/>
              <a:t>上，副本写入采用的是串行，每个副本写的过程中都会逐级向上反馈写进度，以保证实时知道副本的写入情况。</a:t>
            </a:r>
            <a:br>
              <a:rPr lang="zh-CN" altLang="en-US" dirty="0"/>
            </a:br>
            <a:r>
              <a:rPr lang="en-US" altLang="zh-CN" dirty="0"/>
              <a:t>3</a:t>
            </a:r>
            <a:r>
              <a:rPr lang="zh-CN" altLang="en-US" dirty="0"/>
              <a:t>、随着所有副本写完后，客户端会收到数据节点反馈回来的一个成功状态，成功结束后，关闭与数据节点交互的通道，并反馈状态给</a:t>
            </a:r>
            <a:r>
              <a:rPr lang="en-US" altLang="zh-CN" dirty="0" err="1"/>
              <a:t>NameNode</a:t>
            </a:r>
            <a:r>
              <a:rPr lang="en-US" altLang="zh-CN" dirty="0"/>
              <a:t>,</a:t>
            </a:r>
            <a:r>
              <a:rPr lang="zh-CN" altLang="en-US" dirty="0"/>
              <a:t>告诉</a:t>
            </a:r>
            <a:r>
              <a:rPr lang="en-US" altLang="zh-CN" dirty="0" err="1"/>
              <a:t>NameNode</a:t>
            </a:r>
            <a:r>
              <a:rPr lang="zh-CN" altLang="en-US" dirty="0"/>
              <a:t>文件已成功写入到对应的</a:t>
            </a:r>
            <a:r>
              <a:rPr lang="en-US" altLang="zh-CN" dirty="0" err="1"/>
              <a:t>DataNode</a:t>
            </a:r>
            <a:r>
              <a:rPr lang="zh-CN" altLang="en-US" dirty="0"/>
              <a:t>。</a:t>
            </a:r>
          </a:p>
          <a:p>
            <a:br>
              <a:rPr lang="zh-CN" altLang="en-US" dirty="0"/>
            </a:br>
            <a:br>
              <a:rPr lang="zh-CN" altLang="en-US" dirty="0"/>
            </a:br>
            <a:r>
              <a:rPr lang="zh-CN" altLang="en-US" dirty="0"/>
              <a:t>作者：</a:t>
            </a:r>
            <a:r>
              <a:rPr lang="en-US" altLang="zh-CN" dirty="0" err="1"/>
              <a:t>Deepliu</a:t>
            </a:r>
            <a:br>
              <a:rPr lang="en-US" altLang="zh-CN" dirty="0"/>
            </a:br>
            <a:r>
              <a:rPr lang="zh-CN" altLang="en-US" dirty="0"/>
              <a:t>链接：</a:t>
            </a:r>
            <a:r>
              <a:rPr lang="en-US" altLang="zh-CN" dirty="0"/>
              <a:t>https://zhuanlan.zhihu.com/p/158878632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50</a:t>
            </a:fld>
            <a:endParaRPr lang="zh-CN" altLang="en-US"/>
          </a:p>
        </p:txBody>
      </p:sp>
    </p:spTree>
    <p:extLst>
      <p:ext uri="{BB962C8B-B14F-4D97-AF65-F5344CB8AC3E}">
        <p14:creationId xmlns:p14="http://schemas.microsoft.com/office/powerpoint/2010/main" val="775391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HDFS</a:t>
            </a:r>
            <a:r>
              <a:rPr lang="zh-CN" altLang="en-US" dirty="0"/>
              <a:t>客户端提交读操作到</a:t>
            </a:r>
            <a:r>
              <a:rPr lang="en-US" altLang="zh-CN" dirty="0" err="1"/>
              <a:t>NameNode</a:t>
            </a:r>
            <a:r>
              <a:rPr lang="zh-CN" altLang="en-US" dirty="0"/>
              <a:t>上，</a:t>
            </a:r>
            <a:r>
              <a:rPr lang="en-US" altLang="zh-CN" dirty="0" err="1"/>
              <a:t>NameNode</a:t>
            </a:r>
            <a:r>
              <a:rPr lang="zh-CN" altLang="en-US" dirty="0"/>
              <a:t>收到客户端提交的请求后，会先判断此客户端在此目录下是否有读权限，如果有，则给客户端返回存放</a:t>
            </a:r>
            <a:r>
              <a:rPr lang="zh-CN" altLang="en-US" dirty="0">
                <a:hlinkClick r:id="rId3"/>
              </a:rPr>
              <a:t>数据块</a:t>
            </a:r>
            <a:r>
              <a:rPr lang="zh-CN" altLang="en-US" dirty="0"/>
              <a:t>的节点信息，即告诉客户端可以到相关的</a:t>
            </a:r>
            <a:r>
              <a:rPr lang="en-US" altLang="zh-CN" dirty="0" err="1"/>
              <a:t>DataNode</a:t>
            </a:r>
            <a:r>
              <a:rPr lang="zh-CN" altLang="en-US" dirty="0"/>
              <a:t>节点下去读取数据块；</a:t>
            </a:r>
            <a:br>
              <a:rPr lang="zh-CN" altLang="en-US" dirty="0"/>
            </a:br>
            <a:r>
              <a:rPr lang="en-US" altLang="zh-CN" dirty="0"/>
              <a:t>2</a:t>
            </a:r>
            <a:r>
              <a:rPr lang="zh-CN" altLang="en-US" dirty="0"/>
              <a:t>、客户端拿到块位置信息后，会去和相关的</a:t>
            </a:r>
            <a:r>
              <a:rPr lang="en-US" altLang="zh-CN" dirty="0" err="1"/>
              <a:t>DataNode</a:t>
            </a:r>
            <a:r>
              <a:rPr lang="zh-CN" altLang="en-US" dirty="0"/>
              <a:t>直接构建读取通道，读取数据块，当所有数据块都读取完成后关闭通道，并给</a:t>
            </a:r>
            <a:r>
              <a:rPr lang="en-US" altLang="zh-CN" dirty="0" err="1"/>
              <a:t>NameNode</a:t>
            </a:r>
            <a:r>
              <a:rPr lang="zh-CN" altLang="en-US" dirty="0"/>
              <a:t>返回状态信息，告诉</a:t>
            </a:r>
            <a:r>
              <a:rPr lang="en-US" altLang="zh-CN" dirty="0" err="1"/>
              <a:t>NameNode</a:t>
            </a:r>
            <a:r>
              <a:rPr lang="zh-CN" altLang="en-US" dirty="0"/>
              <a:t>已经读取完毕。</a:t>
            </a:r>
          </a:p>
          <a:p>
            <a:br>
              <a:rPr lang="zh-CN" altLang="en-US" dirty="0"/>
            </a:br>
            <a:br>
              <a:rPr lang="zh-CN" altLang="en-US" dirty="0"/>
            </a:br>
            <a:r>
              <a:rPr lang="zh-CN" altLang="en-US" dirty="0"/>
              <a:t>作者：</a:t>
            </a:r>
            <a:r>
              <a:rPr lang="en-US" altLang="zh-CN" dirty="0" err="1"/>
              <a:t>Deepliu</a:t>
            </a:r>
            <a:br>
              <a:rPr lang="en-US" altLang="zh-CN" dirty="0"/>
            </a:br>
            <a:r>
              <a:rPr lang="zh-CN" altLang="en-US" dirty="0"/>
              <a:t>链接：</a:t>
            </a:r>
            <a:r>
              <a:rPr lang="en-US" altLang="zh-CN" dirty="0"/>
              <a:t>https://zhuanlan.zhihu.com/p/158878632</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51</a:t>
            </a:fld>
            <a:endParaRPr lang="zh-CN" altLang="en-US"/>
          </a:p>
        </p:txBody>
      </p:sp>
    </p:spTree>
    <p:extLst>
      <p:ext uri="{BB962C8B-B14F-4D97-AF65-F5344CB8AC3E}">
        <p14:creationId xmlns:p14="http://schemas.microsoft.com/office/powerpoint/2010/main" val="521528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 把一个文件进行拆分，如上图，把文件拆分为三段。</a:t>
            </a:r>
          </a:p>
          <a:p>
            <a:pPr algn="l"/>
            <a:r>
              <a:rPr lang="zh-CN" altLang="en-US" b="0" i="0" dirty="0">
                <a:solidFill>
                  <a:srgbClr val="121212"/>
                </a:solidFill>
                <a:effectLst/>
                <a:latin typeface="-apple-system"/>
              </a:rPr>
              <a:t>② 然后我们有三个作业对应三段文件并行进行处理。</a:t>
            </a:r>
          </a:p>
          <a:p>
            <a:pPr algn="l"/>
            <a:r>
              <a:rPr lang="zh-CN" altLang="en-US" b="0" i="0" dirty="0">
                <a:solidFill>
                  <a:srgbClr val="121212"/>
                </a:solidFill>
                <a:effectLst/>
                <a:latin typeface="-apple-system"/>
              </a:rPr>
              <a:t>③ 接着就到了如图</a:t>
            </a:r>
            <a:r>
              <a:rPr lang="en-US" altLang="zh-CN" b="0" i="0" dirty="0">
                <a:solidFill>
                  <a:srgbClr val="121212"/>
                </a:solidFill>
                <a:effectLst/>
                <a:latin typeface="-apple-system"/>
              </a:rPr>
              <a:t>mapping</a:t>
            </a:r>
            <a:r>
              <a:rPr lang="zh-CN" altLang="en-US" b="0" i="0" dirty="0">
                <a:solidFill>
                  <a:srgbClr val="121212"/>
                </a:solidFill>
                <a:effectLst/>
                <a:latin typeface="-apple-system"/>
              </a:rPr>
              <a:t>，那什么是</a:t>
            </a:r>
            <a:r>
              <a:rPr lang="en-US" altLang="zh-CN" b="0" i="0" dirty="0">
                <a:solidFill>
                  <a:srgbClr val="121212"/>
                </a:solidFill>
                <a:effectLst/>
                <a:latin typeface="-apple-system"/>
              </a:rPr>
              <a:t>mapping</a:t>
            </a:r>
            <a:r>
              <a:rPr lang="zh-CN" altLang="en-US" b="0" i="0" dirty="0">
                <a:solidFill>
                  <a:srgbClr val="121212"/>
                </a:solidFill>
                <a:effectLst/>
                <a:latin typeface="-apple-system"/>
              </a:rPr>
              <a:t>？就是把每一段文本再按照单词进行拆分。</a:t>
            </a:r>
          </a:p>
          <a:p>
            <a:pPr algn="l"/>
            <a:r>
              <a:rPr lang="zh-CN" altLang="en-US" b="0" i="0" dirty="0">
                <a:solidFill>
                  <a:srgbClr val="121212"/>
                </a:solidFill>
                <a:effectLst/>
                <a:latin typeface="-apple-system"/>
              </a:rPr>
              <a:t>④ 然后就到了至关重要的一步，</a:t>
            </a:r>
            <a:r>
              <a:rPr lang="en-US" altLang="zh-CN" b="0" i="0" dirty="0">
                <a:solidFill>
                  <a:srgbClr val="121212"/>
                </a:solidFill>
                <a:effectLst/>
                <a:latin typeface="-apple-system"/>
              </a:rPr>
              <a:t>shuffling</a:t>
            </a:r>
            <a:r>
              <a:rPr lang="zh-CN" altLang="en-US" b="0" i="0" dirty="0">
                <a:solidFill>
                  <a:srgbClr val="121212"/>
                </a:solidFill>
                <a:effectLst/>
                <a:latin typeface="-apple-system"/>
              </a:rPr>
              <a:t>，这是影响分布式计算框架性能的一个瓶颈，</a:t>
            </a:r>
          </a:p>
          <a:p>
            <a:pPr algn="l"/>
            <a:r>
              <a:rPr lang="zh-CN" altLang="en-US" b="0" i="0" dirty="0">
                <a:solidFill>
                  <a:srgbClr val="121212"/>
                </a:solidFill>
                <a:effectLst/>
                <a:latin typeface="-apple-system"/>
              </a:rPr>
              <a:t>因为我们假设数据在不同机器上运行，我们进行</a:t>
            </a:r>
            <a:r>
              <a:rPr lang="en-US" altLang="zh-CN" b="0" i="0" dirty="0">
                <a:solidFill>
                  <a:srgbClr val="121212"/>
                </a:solidFill>
                <a:effectLst/>
                <a:latin typeface="-apple-system"/>
              </a:rPr>
              <a:t>mapping</a:t>
            </a:r>
            <a:r>
              <a:rPr lang="zh-CN" altLang="en-US" b="0" i="0" dirty="0">
                <a:solidFill>
                  <a:srgbClr val="121212"/>
                </a:solidFill>
                <a:effectLst/>
                <a:latin typeface="-apple-system"/>
              </a:rPr>
              <a:t>之后，要把相同数据分到同</a:t>
            </a:r>
          </a:p>
          <a:p>
            <a:pPr algn="l"/>
            <a:r>
              <a:rPr lang="zh-CN" altLang="en-US" b="0" i="0" dirty="0">
                <a:solidFill>
                  <a:srgbClr val="121212"/>
                </a:solidFill>
                <a:effectLst/>
                <a:latin typeface="-apple-system"/>
              </a:rPr>
              <a:t>一个节点上去合并，这样才能统计出来最终结果。</a:t>
            </a:r>
          </a:p>
          <a:p>
            <a:pPr algn="l"/>
            <a:r>
              <a:rPr lang="zh-CN" altLang="en-US" b="0" i="0" dirty="0">
                <a:solidFill>
                  <a:srgbClr val="121212"/>
                </a:solidFill>
                <a:effectLst/>
                <a:latin typeface="-apple-system"/>
              </a:rPr>
              <a:t>⑤ 我们在</a:t>
            </a:r>
            <a:r>
              <a:rPr lang="en-US" altLang="zh-CN" b="0" i="0" dirty="0">
                <a:solidFill>
                  <a:srgbClr val="121212"/>
                </a:solidFill>
                <a:effectLst/>
                <a:latin typeface="-apple-system"/>
              </a:rPr>
              <a:t>shuffling</a:t>
            </a:r>
            <a:r>
              <a:rPr lang="zh-CN" altLang="en-US" b="0" i="0" dirty="0">
                <a:solidFill>
                  <a:srgbClr val="121212"/>
                </a:solidFill>
                <a:effectLst/>
                <a:latin typeface="-apple-system"/>
              </a:rPr>
              <a:t>这一步做完之后要做的就是</a:t>
            </a:r>
            <a:r>
              <a:rPr lang="en-US" altLang="zh-CN" b="0" i="0" dirty="0">
                <a:solidFill>
                  <a:srgbClr val="121212"/>
                </a:solidFill>
                <a:effectLst/>
                <a:latin typeface="-apple-system"/>
              </a:rPr>
              <a:t>reduce</a:t>
            </a:r>
            <a:r>
              <a:rPr lang="zh-CN" altLang="en-US" b="0" i="0" dirty="0">
                <a:solidFill>
                  <a:srgbClr val="121212"/>
                </a:solidFill>
                <a:effectLst/>
                <a:latin typeface="-apple-system"/>
              </a:rPr>
              <a:t>了，</a:t>
            </a:r>
            <a:r>
              <a:rPr lang="en-US" altLang="zh-CN" b="0" i="0" dirty="0">
                <a:solidFill>
                  <a:srgbClr val="121212"/>
                </a:solidFill>
                <a:effectLst/>
                <a:latin typeface="-apple-system"/>
              </a:rPr>
              <a:t>reduce</a:t>
            </a:r>
            <a:r>
              <a:rPr lang="zh-CN" altLang="en-US" b="0" i="0" dirty="0">
                <a:solidFill>
                  <a:srgbClr val="121212"/>
                </a:solidFill>
                <a:effectLst/>
                <a:latin typeface="-apple-system"/>
              </a:rPr>
              <a:t>干的事情就是把我们</a:t>
            </a:r>
          </a:p>
          <a:p>
            <a:pPr algn="l"/>
            <a:r>
              <a:rPr lang="en-US" altLang="zh-CN" b="0" i="0" dirty="0">
                <a:solidFill>
                  <a:srgbClr val="121212"/>
                </a:solidFill>
                <a:effectLst/>
                <a:latin typeface="-apple-system"/>
              </a:rPr>
              <a:t>shuffling</a:t>
            </a:r>
            <a:r>
              <a:rPr lang="zh-CN" altLang="en-US" b="0" i="0" dirty="0">
                <a:solidFill>
                  <a:srgbClr val="121212"/>
                </a:solidFill>
                <a:effectLst/>
                <a:latin typeface="-apple-system"/>
              </a:rPr>
              <a:t>之后的相同单词的个数加起来。</a:t>
            </a:r>
          </a:p>
          <a:p>
            <a:pPr algn="l"/>
            <a:r>
              <a:rPr lang="zh-CN" altLang="en-US" b="0" i="0" dirty="0">
                <a:solidFill>
                  <a:srgbClr val="121212"/>
                </a:solidFill>
                <a:effectLst/>
                <a:latin typeface="-apple-system"/>
              </a:rPr>
              <a:t>总结：这整个过程其实就是一个分而治之的思想！我们先把原始数据比如那一小段文本</a:t>
            </a:r>
          </a:p>
          <a:p>
            <a:pPr algn="l"/>
            <a:r>
              <a:rPr lang="zh-CN" altLang="en-US" b="0" i="0" dirty="0">
                <a:solidFill>
                  <a:srgbClr val="121212"/>
                </a:solidFill>
                <a:effectLst/>
                <a:latin typeface="-apple-system"/>
              </a:rPr>
              <a:t>给他拆开（</a:t>
            </a:r>
            <a:r>
              <a:rPr lang="en-US" altLang="zh-CN" b="0" i="0" dirty="0" err="1">
                <a:solidFill>
                  <a:srgbClr val="121212"/>
                </a:solidFill>
                <a:effectLst/>
                <a:latin typeface="-apple-system"/>
              </a:rPr>
              <a:t>spliting</a:t>
            </a:r>
            <a:r>
              <a:rPr lang="zh-CN" altLang="en-US" b="0" i="0" dirty="0">
                <a:solidFill>
                  <a:srgbClr val="121212"/>
                </a:solidFill>
                <a:effectLst/>
                <a:latin typeface="-apple-system"/>
              </a:rPr>
              <a:t>），拆开之后分开处理到一定程度（</a:t>
            </a:r>
            <a:r>
              <a:rPr lang="en-US" altLang="zh-CN" b="0" i="0" dirty="0" err="1">
                <a:solidFill>
                  <a:srgbClr val="121212"/>
                </a:solidFill>
                <a:effectLst/>
                <a:latin typeface="-apple-system"/>
              </a:rPr>
              <a:t>mapping&amp;shuffling</a:t>
            </a:r>
            <a:r>
              <a:rPr lang="zh-CN" altLang="en-US" b="0" i="0" dirty="0">
                <a:solidFill>
                  <a:srgbClr val="121212"/>
                </a:solidFill>
                <a:effectLst/>
                <a:latin typeface="-apple-system"/>
              </a:rPr>
              <a:t>），</a:t>
            </a:r>
          </a:p>
          <a:p>
            <a:pPr algn="l"/>
            <a:r>
              <a:rPr lang="zh-CN" altLang="en-US" b="0" i="0" dirty="0">
                <a:solidFill>
                  <a:srgbClr val="121212"/>
                </a:solidFill>
                <a:effectLst/>
                <a:latin typeface="-apple-system"/>
              </a:rPr>
              <a:t>然后再合并到一起做最终计算（</a:t>
            </a:r>
            <a:r>
              <a:rPr lang="en-US" altLang="zh-CN" b="0" i="0" dirty="0">
                <a:solidFill>
                  <a:srgbClr val="121212"/>
                </a:solidFill>
                <a:effectLst/>
                <a:latin typeface="-apple-system"/>
              </a:rPr>
              <a:t>reduce</a:t>
            </a:r>
            <a:r>
              <a:rPr lang="zh-CN" altLang="en-US" b="0" i="0" dirty="0">
                <a:solidFill>
                  <a:srgbClr val="121212"/>
                </a:solidFill>
                <a:effectLst/>
                <a:latin typeface="-apple-system"/>
              </a:rPr>
              <a:t>）！最终输出到</a:t>
            </a:r>
            <a:r>
              <a:rPr lang="en-US" altLang="zh-CN" b="0" i="0" dirty="0" err="1">
                <a:solidFill>
                  <a:srgbClr val="121212"/>
                </a:solidFill>
                <a:effectLst/>
                <a:latin typeface="-apple-system"/>
              </a:rPr>
              <a:t>hdfs</a:t>
            </a:r>
            <a:r>
              <a:rPr lang="zh-CN" altLang="en-US" b="0" i="0" dirty="0">
                <a:solidFill>
                  <a:srgbClr val="121212"/>
                </a:solidFill>
                <a:effectLst/>
                <a:latin typeface="-apple-system"/>
              </a:rPr>
              <a:t>中去，这样子就得到</a:t>
            </a:r>
          </a:p>
          <a:p>
            <a:pPr algn="l"/>
            <a:r>
              <a:rPr lang="en-US" altLang="zh-CN" b="0" i="0" dirty="0">
                <a:solidFill>
                  <a:srgbClr val="121212"/>
                </a:solidFill>
                <a:effectLst/>
                <a:latin typeface="-apple-system"/>
              </a:rPr>
              <a:t>final result</a:t>
            </a:r>
            <a:r>
              <a:rPr lang="zh-CN" altLang="en-US" b="0" i="0" dirty="0">
                <a:solidFill>
                  <a:srgbClr val="121212"/>
                </a:solidFill>
                <a:effectLst/>
                <a:latin typeface="-apple-system"/>
              </a:rPr>
              <a:t>这个结果</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57</a:t>
            </a:fld>
            <a:endParaRPr lang="zh-CN" altLang="en-US"/>
          </a:p>
        </p:txBody>
      </p:sp>
    </p:spTree>
    <p:extLst>
      <p:ext uri="{BB962C8B-B14F-4D97-AF65-F5344CB8AC3E}">
        <p14:creationId xmlns:p14="http://schemas.microsoft.com/office/powerpoint/2010/main" val="4133390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arenBoth"/>
            </a:pPr>
            <a:r>
              <a:rPr lang="zh-CN" altLang="en-US" dirty="0"/>
              <a:t>环形内存缓存区：每个</a:t>
            </a:r>
            <a:r>
              <a:rPr lang="en-US" altLang="zh-CN" dirty="0"/>
              <a:t>split</a:t>
            </a:r>
            <a:r>
              <a:rPr lang="zh-CN" altLang="en-US" dirty="0"/>
              <a:t>数据交由一个</a:t>
            </a:r>
            <a:r>
              <a:rPr lang="en-US" altLang="zh-CN" dirty="0"/>
              <a:t>map</a:t>
            </a:r>
            <a:r>
              <a:rPr lang="zh-CN" altLang="en-US" dirty="0"/>
              <a:t>任务处理，</a:t>
            </a:r>
            <a:r>
              <a:rPr lang="en-US" altLang="zh-CN" dirty="0"/>
              <a:t>map</a:t>
            </a:r>
            <a:r>
              <a:rPr lang="zh-CN" altLang="en-US" dirty="0"/>
              <a:t>的处理结果不会直接写到硬盘上，会先输送到环形内存缓存区中，默认的大小是</a:t>
            </a:r>
            <a:r>
              <a:rPr lang="en-US" altLang="zh-CN" dirty="0"/>
              <a:t>100M</a:t>
            </a:r>
            <a:r>
              <a:rPr lang="zh-CN" altLang="en-US" dirty="0"/>
              <a:t>（可通过配置修改），当缓冲区的内容达到</a:t>
            </a:r>
            <a:r>
              <a:rPr lang="en-US" altLang="zh-CN" dirty="0"/>
              <a:t>80%</a:t>
            </a:r>
            <a:r>
              <a:rPr lang="zh-CN" altLang="en-US" dirty="0"/>
              <a:t>后会开始溢出，此时缓存区的溢出内容会被写到磁盘上，形成一个个</a:t>
            </a:r>
            <a:r>
              <a:rPr lang="en-US" altLang="zh-CN" dirty="0"/>
              <a:t>spill file</a:t>
            </a:r>
            <a:r>
              <a:rPr lang="zh-CN" altLang="en-US" dirty="0"/>
              <a:t>，注意这个文件没有固定大小。</a:t>
            </a:r>
            <a:br>
              <a:rPr lang="zh-CN" altLang="en-US" dirty="0"/>
            </a:br>
            <a:endParaRPr lang="en-US" altLang="zh-CN" dirty="0"/>
          </a:p>
          <a:p>
            <a:pPr marL="228600" indent="-228600">
              <a:buAutoNum type="arabicParenBoth"/>
            </a:pPr>
            <a:r>
              <a:rPr lang="zh-CN" altLang="en-US" dirty="0"/>
              <a:t>在内存中经过分区、排序后溢出到磁盘：分区主要功能是用来指定 </a:t>
            </a:r>
            <a:r>
              <a:rPr lang="en-US" altLang="zh-CN" dirty="0"/>
              <a:t>map </a:t>
            </a:r>
            <a:r>
              <a:rPr lang="zh-CN" altLang="en-US" dirty="0"/>
              <a:t>的输出结果交给哪个 </a:t>
            </a:r>
            <a:r>
              <a:rPr lang="en-US" altLang="zh-CN" dirty="0"/>
              <a:t>reduce </a:t>
            </a:r>
            <a:r>
              <a:rPr lang="zh-CN" altLang="en-US" dirty="0"/>
              <a:t>任务处理，默认是通过 </a:t>
            </a:r>
            <a:r>
              <a:rPr lang="en-US" altLang="zh-CN" dirty="0"/>
              <a:t>map </a:t>
            </a:r>
            <a:r>
              <a:rPr lang="zh-CN" altLang="en-US" dirty="0"/>
              <a:t>输出结果的 </a:t>
            </a:r>
            <a:r>
              <a:rPr lang="en-US" altLang="zh-CN" dirty="0"/>
              <a:t>key </a:t>
            </a:r>
            <a:r>
              <a:rPr lang="zh-CN" altLang="en-US" dirty="0"/>
              <a:t>值取</a:t>
            </a:r>
            <a:r>
              <a:rPr lang="en-US" altLang="zh-CN" dirty="0" err="1"/>
              <a:t>hashcode</a:t>
            </a:r>
            <a:r>
              <a:rPr lang="en-US" altLang="zh-CN" dirty="0"/>
              <a:t> </a:t>
            </a:r>
            <a:r>
              <a:rPr lang="zh-CN" altLang="en-US" dirty="0"/>
              <a:t>对代码中配置的 </a:t>
            </a:r>
            <a:r>
              <a:rPr lang="en-US" altLang="zh-CN" dirty="0" err="1"/>
              <a:t>redue</a:t>
            </a:r>
            <a:r>
              <a:rPr lang="en-US" altLang="zh-CN" dirty="0"/>
              <a:t> task</a:t>
            </a:r>
            <a:r>
              <a:rPr lang="zh-CN" altLang="en-US" dirty="0"/>
              <a:t>数量取模运算，值一样的分到一个区，也就是一个 </a:t>
            </a:r>
            <a:r>
              <a:rPr lang="en-US" altLang="zh-CN" dirty="0"/>
              <a:t>reduce </a:t>
            </a:r>
            <a:r>
              <a:rPr lang="zh-CN" altLang="en-US" dirty="0"/>
              <a:t>任务对应一个分区的数据。这样做的好处就是可以避免有的 </a:t>
            </a:r>
            <a:r>
              <a:rPr lang="en-US" altLang="zh-CN" dirty="0"/>
              <a:t>reduce </a:t>
            </a:r>
            <a:r>
              <a:rPr lang="zh-CN" altLang="en-US" dirty="0"/>
              <a:t>任务分配到大量的数据，而有的 </a:t>
            </a:r>
            <a:r>
              <a:rPr lang="en-US" altLang="zh-CN" dirty="0"/>
              <a:t>reduce </a:t>
            </a:r>
            <a:r>
              <a:rPr lang="zh-CN" altLang="en-US" dirty="0"/>
              <a:t>任务只分配到少量甚至没有数据，平均 </a:t>
            </a:r>
            <a:r>
              <a:rPr lang="en-US" altLang="zh-CN" dirty="0"/>
              <a:t>reduce </a:t>
            </a:r>
            <a:r>
              <a:rPr lang="zh-CN" altLang="en-US" dirty="0"/>
              <a:t>的处理能力。并且在每一个分区（</a:t>
            </a:r>
            <a:r>
              <a:rPr lang="en-US" altLang="zh-CN" dirty="0"/>
              <a:t>partition</a:t>
            </a:r>
            <a:r>
              <a:rPr lang="zh-CN" altLang="en-US" dirty="0"/>
              <a:t>）中，都会有一个 </a:t>
            </a:r>
            <a:r>
              <a:rPr lang="en-US" altLang="zh-CN" dirty="0"/>
              <a:t>sort by key </a:t>
            </a:r>
            <a:r>
              <a:rPr lang="zh-CN" altLang="en-US" dirty="0"/>
              <a:t>排序，如果此时设置了 </a:t>
            </a:r>
            <a:r>
              <a:rPr lang="en-US" altLang="zh-CN" dirty="0"/>
              <a:t>Combiner</a:t>
            </a:r>
            <a:r>
              <a:rPr lang="zh-CN" altLang="en-US" dirty="0"/>
              <a:t>，将排序后的结果进行 </a:t>
            </a:r>
            <a:r>
              <a:rPr lang="en-US" altLang="zh-CN" dirty="0"/>
              <a:t>Combine </a:t>
            </a:r>
            <a:r>
              <a:rPr lang="zh-CN" altLang="en-US" dirty="0"/>
              <a:t>操作，相当于 </a:t>
            </a:r>
            <a:r>
              <a:rPr lang="en-US" altLang="zh-CN" dirty="0"/>
              <a:t>map </a:t>
            </a:r>
            <a:r>
              <a:rPr lang="zh-CN" altLang="en-US" dirty="0"/>
              <a:t>阶段的本地 </a:t>
            </a:r>
            <a:r>
              <a:rPr lang="en-US" altLang="zh-CN" dirty="0"/>
              <a:t>reduce</a:t>
            </a:r>
            <a:r>
              <a:rPr lang="zh-CN" altLang="en-US" dirty="0"/>
              <a:t>，这样做的目的是让尽可能少的数据写入到磁盘。</a:t>
            </a:r>
            <a:endParaRPr lang="en-US" altLang="zh-CN" dirty="0"/>
          </a:p>
          <a:p>
            <a:pPr marL="228600" indent="-228600">
              <a:buAutoNum type="arabicParenBoth"/>
            </a:pPr>
            <a:r>
              <a:rPr lang="zh-CN" altLang="en-US" dirty="0"/>
              <a:t>合并溢出文件：随着 </a:t>
            </a:r>
            <a:r>
              <a:rPr lang="en-US" altLang="zh-CN" dirty="0"/>
              <a:t>map </a:t>
            </a:r>
            <a:r>
              <a:rPr lang="zh-CN" altLang="en-US" dirty="0"/>
              <a:t>任务的执行，不断溢出文件，直到输出最后一个记录，可能会产生大量的溢出文件，这时需要对这些大量的溢出文件进行合并，在合并文件的过程中会不断的进行排序跟 </a:t>
            </a:r>
            <a:r>
              <a:rPr lang="en-US" altLang="zh-CN" dirty="0"/>
              <a:t>Combine </a:t>
            </a:r>
            <a:r>
              <a:rPr lang="zh-CN" altLang="en-US" dirty="0"/>
              <a:t>操作，这样做有两个好处：减少每次写入磁盘的数据量</a:t>
            </a:r>
            <a:r>
              <a:rPr lang="en-US" altLang="zh-CN" dirty="0"/>
              <a:t>&amp;</a:t>
            </a:r>
            <a:r>
              <a:rPr lang="zh-CN" altLang="en-US" dirty="0"/>
              <a:t>减少下一步 </a:t>
            </a:r>
            <a:r>
              <a:rPr lang="en-US" altLang="zh-CN" dirty="0"/>
              <a:t>reduce </a:t>
            </a:r>
            <a:r>
              <a:rPr lang="zh-CN" altLang="en-US" dirty="0"/>
              <a:t>阶段网络传输的数据量。最后合并成了一个分区且排序的大文件，此时可以再进行配置压缩处理，可以减少不同节点间的网络传输量。合并完成后着手将数据拷贝给相对应的</a:t>
            </a:r>
            <a:r>
              <a:rPr lang="en-US" altLang="zh-CN" dirty="0">
                <a:hlinkClick r:id="rId3"/>
              </a:rPr>
              <a:t>reduce</a:t>
            </a:r>
            <a:r>
              <a:rPr lang="zh-CN" altLang="en-US" dirty="0"/>
              <a:t> 处理，那么要怎么找到分区数据对应的那个 </a:t>
            </a:r>
            <a:r>
              <a:rPr lang="en-US" altLang="zh-CN" dirty="0"/>
              <a:t>reduce </a:t>
            </a:r>
            <a:r>
              <a:rPr lang="zh-CN" altLang="en-US" dirty="0"/>
              <a:t>任务呢？简单来说就是 </a:t>
            </a:r>
            <a:r>
              <a:rPr lang="en-US" altLang="zh-CN" dirty="0" err="1"/>
              <a:t>JobTracker</a:t>
            </a:r>
            <a:r>
              <a:rPr lang="en-US" altLang="zh-CN" dirty="0"/>
              <a:t> </a:t>
            </a:r>
            <a:r>
              <a:rPr lang="zh-CN" altLang="en-US" dirty="0"/>
              <a:t>中保存了整个集群中的宏观信息，只要 </a:t>
            </a:r>
            <a:r>
              <a:rPr lang="en-US" altLang="zh-CN" dirty="0"/>
              <a:t>reduce </a:t>
            </a:r>
            <a:r>
              <a:rPr lang="zh-CN" altLang="en-US" dirty="0"/>
              <a:t>任务向 </a:t>
            </a:r>
            <a:r>
              <a:rPr lang="en-US" altLang="zh-CN" dirty="0" err="1"/>
              <a:t>JobTracker</a:t>
            </a:r>
            <a:r>
              <a:rPr lang="en-US" altLang="zh-CN" dirty="0"/>
              <a:t> </a:t>
            </a:r>
            <a:r>
              <a:rPr lang="zh-CN" altLang="en-US" dirty="0"/>
              <a:t>获取对应的 </a:t>
            </a:r>
            <a:r>
              <a:rPr lang="en-US" altLang="zh-CN" dirty="0"/>
              <a:t>map </a:t>
            </a:r>
            <a:r>
              <a:rPr lang="zh-CN" altLang="en-US" dirty="0"/>
              <a:t>输出位置就可以了。具体请参考上方的</a:t>
            </a:r>
            <a:r>
              <a:rPr lang="en-US" altLang="zh-CN" dirty="0"/>
              <a:t>MapReduce</a:t>
            </a:r>
            <a:r>
              <a:rPr lang="zh-CN" altLang="en-US" dirty="0"/>
              <a:t>工作原理。</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58</a:t>
            </a:fld>
            <a:endParaRPr lang="zh-CN" altLang="en-US"/>
          </a:p>
        </p:txBody>
      </p:sp>
    </p:spTree>
    <p:extLst>
      <p:ext uri="{BB962C8B-B14F-4D97-AF65-F5344CB8AC3E}">
        <p14:creationId xmlns:p14="http://schemas.microsoft.com/office/powerpoint/2010/main" val="31054537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首先输入很多的文档，这里面每一行的不是文档编号了，我们要存它的文档编号。拆解的时候我们加入新的概念，</a:t>
            </a:r>
            <a:r>
              <a:rPr lang="en-US" altLang="zh-CN" dirty="0"/>
              <a:t>Worker</a:t>
            </a:r>
            <a:r>
              <a:rPr lang="zh-CN" altLang="en-US" dirty="0"/>
              <a:t>，这里有三个</a:t>
            </a:r>
            <a:r>
              <a:rPr lang="en-US" altLang="zh-CN" dirty="0"/>
              <a:t>Worker</a:t>
            </a:r>
            <a:r>
              <a:rPr lang="zh-CN" altLang="en-US" dirty="0"/>
              <a:t>，每个</a:t>
            </a:r>
            <a:r>
              <a:rPr lang="en-US" altLang="zh-CN" dirty="0"/>
              <a:t>Worker</a:t>
            </a:r>
            <a:r>
              <a:rPr lang="zh-CN" altLang="en-US" dirty="0"/>
              <a:t>负责</a:t>
            </a:r>
            <a:r>
              <a:rPr lang="en-US" altLang="zh-CN" dirty="0"/>
              <a:t>1</a:t>
            </a:r>
            <a:r>
              <a:rPr lang="zh-CN" altLang="en-US" dirty="0"/>
              <a:t>行，当然有很多数据时每个</a:t>
            </a:r>
            <a:r>
              <a:rPr lang="en-US" altLang="zh-CN" dirty="0"/>
              <a:t>Worker</a:t>
            </a:r>
            <a:r>
              <a:rPr lang="zh-CN" altLang="en-US" dirty="0"/>
              <a:t>可以负责多行，每个</a:t>
            </a:r>
            <a:r>
              <a:rPr lang="en-US" altLang="zh-CN" dirty="0"/>
              <a:t>Worker</a:t>
            </a:r>
            <a:r>
              <a:rPr lang="zh-CN" altLang="en-US" dirty="0"/>
              <a:t>就需要进行</a:t>
            </a:r>
            <a:r>
              <a:rPr lang="en-US" altLang="zh-CN" dirty="0"/>
              <a:t>Map</a:t>
            </a:r>
            <a:r>
              <a:rPr lang="zh-CN" altLang="en-US" dirty="0"/>
              <a:t>拆解，把每个单词都拆成单词和出现的文档</a:t>
            </a:r>
            <a:r>
              <a:rPr lang="en-US" altLang="zh-CN" dirty="0"/>
              <a:t>ID</a:t>
            </a:r>
            <a:r>
              <a:rPr lang="zh-CN" altLang="en-US" dirty="0"/>
              <a:t>。接着</a:t>
            </a:r>
            <a:r>
              <a:rPr lang="en-US" altLang="zh-CN" dirty="0"/>
              <a:t>Shuffle</a:t>
            </a:r>
            <a:r>
              <a:rPr lang="zh-CN" altLang="en-US" dirty="0"/>
              <a:t>有两个新</a:t>
            </a:r>
            <a:r>
              <a:rPr lang="en-US" altLang="zh-CN" dirty="0"/>
              <a:t>Worker</a:t>
            </a:r>
            <a:r>
              <a:rPr lang="zh-CN" altLang="en-US" dirty="0"/>
              <a:t>，他们把单词一拆，一部分交个</a:t>
            </a:r>
            <a:r>
              <a:rPr lang="en-US" altLang="zh-CN" dirty="0"/>
              <a:t>Worker4</a:t>
            </a:r>
            <a:r>
              <a:rPr lang="zh-CN" altLang="en-US" dirty="0"/>
              <a:t>，一部分交给</a:t>
            </a:r>
            <a:r>
              <a:rPr lang="en-US" altLang="zh-CN" dirty="0"/>
              <a:t>Worker5</a:t>
            </a:r>
            <a:r>
              <a:rPr lang="zh-CN" altLang="en-US" dirty="0"/>
              <a:t>，让他们去前面拿数据，拿到以后会排个序，这也是最基本的</a:t>
            </a:r>
            <a:r>
              <a:rPr lang="en-US" altLang="zh-CN" dirty="0"/>
              <a:t>Shuffle</a:t>
            </a:r>
            <a:r>
              <a:rPr lang="zh-CN" altLang="en-US" dirty="0"/>
              <a:t>过程。接着就是</a:t>
            </a:r>
            <a:r>
              <a:rPr lang="en-US" altLang="zh-CN" dirty="0"/>
              <a:t>Reduce</a:t>
            </a:r>
            <a:r>
              <a:rPr lang="zh-CN" altLang="en-US" dirty="0"/>
              <a:t>，把相同的东西合并到一起去，比如</a:t>
            </a:r>
            <a:r>
              <a:rPr lang="en-US" altLang="zh-CN" dirty="0"/>
              <a:t>food</a:t>
            </a:r>
            <a:r>
              <a:rPr lang="zh-CN" altLang="en-US" dirty="0"/>
              <a:t>出现在两个文档里，就是</a:t>
            </a:r>
            <a:r>
              <a:rPr lang="en-US" altLang="zh-CN" dirty="0"/>
              <a:t>0</a:t>
            </a:r>
            <a:r>
              <a:rPr lang="zh-CN" altLang="en-US" dirty="0"/>
              <a:t>和</a:t>
            </a:r>
            <a:r>
              <a:rPr lang="en-US" altLang="zh-CN" dirty="0"/>
              <a:t>2</a:t>
            </a:r>
            <a:r>
              <a:rPr lang="zh-CN" altLang="en-US" dirty="0"/>
              <a:t>。最终就是把这些结果放到一起去就可以让我们查找了。</a:t>
            </a:r>
          </a:p>
          <a:p>
            <a:pPr algn="l"/>
            <a:br>
              <a:rPr lang="zh-CN" altLang="en-US" dirty="0"/>
            </a:br>
            <a:br>
              <a:rPr lang="zh-CN" altLang="en-US" dirty="0"/>
            </a:br>
            <a:r>
              <a:rPr lang="zh-CN" altLang="en-US" b="0" i="0" dirty="0">
                <a:solidFill>
                  <a:srgbClr val="121212"/>
                </a:solidFill>
                <a:effectLst/>
                <a:latin typeface="-apple-system"/>
              </a:rPr>
              <a:t>那什么是倒排索引？倒排索引就是每个单词出现在哪些文档里，这样就能快速检索。最终外部输入每行文档的</a:t>
            </a:r>
            <a:r>
              <a:rPr lang="en-US" altLang="zh-CN" b="0" i="0" dirty="0">
                <a:solidFill>
                  <a:srgbClr val="121212"/>
                </a:solidFill>
                <a:effectLst/>
                <a:latin typeface="-apple-system"/>
              </a:rPr>
              <a:t>ID</a:t>
            </a:r>
            <a:r>
              <a:rPr lang="zh-CN" altLang="en-US" b="0" i="0" dirty="0">
                <a:solidFill>
                  <a:srgbClr val="121212"/>
                </a:solidFill>
                <a:effectLst/>
                <a:latin typeface="-apple-system"/>
              </a:rPr>
              <a:t>及内容，我们可以把它拆解成单词出现在哪个文档里。</a:t>
            </a:r>
            <a:r>
              <a:rPr lang="en-US" altLang="zh-CN" b="0" i="0" dirty="0">
                <a:solidFill>
                  <a:srgbClr val="121212"/>
                </a:solidFill>
                <a:effectLst/>
                <a:latin typeface="-apple-system"/>
              </a:rPr>
              <a:t>Reduce</a:t>
            </a:r>
            <a:r>
              <a:rPr lang="zh-CN" altLang="en-US" b="0" i="0" dirty="0">
                <a:solidFill>
                  <a:srgbClr val="121212"/>
                </a:solidFill>
                <a:effectLst/>
                <a:latin typeface="-apple-system"/>
              </a:rPr>
              <a:t>过程输入是每个关键词</a:t>
            </a:r>
            <a:r>
              <a:rPr lang="en-US" altLang="zh-CN" b="0" i="0" dirty="0">
                <a:solidFill>
                  <a:srgbClr val="121212"/>
                </a:solidFill>
                <a:effectLst/>
                <a:latin typeface="-apple-system"/>
              </a:rPr>
              <a:t>key</a:t>
            </a:r>
            <a:r>
              <a:rPr lang="zh-CN" altLang="en-US" b="0" i="0" dirty="0">
                <a:solidFill>
                  <a:srgbClr val="121212"/>
                </a:solidFill>
                <a:effectLst/>
                <a:latin typeface="-apple-system"/>
              </a:rPr>
              <a:t>，输出是</a:t>
            </a:r>
            <a:r>
              <a:rPr lang="en-US" altLang="zh-CN" b="0" i="0" dirty="0">
                <a:solidFill>
                  <a:srgbClr val="121212"/>
                </a:solidFill>
                <a:effectLst/>
                <a:latin typeface="-apple-system"/>
              </a:rPr>
              <a:t>key</a:t>
            </a:r>
            <a:r>
              <a:rPr lang="zh-CN" altLang="en-US" b="0" i="0" dirty="0">
                <a:solidFill>
                  <a:srgbClr val="121212"/>
                </a:solidFill>
                <a:effectLst/>
                <a:latin typeface="-apple-system"/>
              </a:rPr>
              <a:t>出现在哪些文档里就放到一起。</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60</a:t>
            </a:fld>
            <a:endParaRPr lang="zh-CN" altLang="en-US"/>
          </a:p>
        </p:txBody>
      </p:sp>
    </p:spTree>
    <p:extLst>
      <p:ext uri="{BB962C8B-B14F-4D97-AF65-F5344CB8AC3E}">
        <p14:creationId xmlns:p14="http://schemas.microsoft.com/office/powerpoint/2010/main" val="3541276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首先，用户进程协调或者定义程序怎么运行，当然它不是自己运行，实际上它会先想数据有多少，需要拆解成多少个</a:t>
            </a:r>
            <a:r>
              <a:rPr lang="en-US" altLang="zh-CN" dirty="0"/>
              <a:t>Mapper</a:t>
            </a:r>
            <a:r>
              <a:rPr lang="zh-CN" altLang="en-US" dirty="0"/>
              <a:t>，多少个</a:t>
            </a:r>
            <a:r>
              <a:rPr lang="en-US" altLang="zh-CN" dirty="0"/>
              <a:t>Reducer</a:t>
            </a:r>
            <a:r>
              <a:rPr lang="zh-CN" altLang="en-US" dirty="0"/>
              <a:t>去做。比如要找</a:t>
            </a:r>
            <a:r>
              <a:rPr lang="en-US" altLang="zh-CN" dirty="0"/>
              <a:t>5</a:t>
            </a:r>
            <a:r>
              <a:rPr lang="zh-CN" altLang="en-US" dirty="0"/>
              <a:t>个</a:t>
            </a:r>
            <a:r>
              <a:rPr lang="en-US" altLang="zh-CN" dirty="0"/>
              <a:t>Mapper</a:t>
            </a:r>
            <a:r>
              <a:rPr lang="zh-CN" altLang="en-US" dirty="0"/>
              <a:t>去做，就会把数据拆成</a:t>
            </a:r>
            <a:r>
              <a:rPr lang="en-US" altLang="zh-CN" dirty="0"/>
              <a:t>5</a:t>
            </a:r>
            <a:r>
              <a:rPr lang="zh-CN" altLang="en-US" dirty="0"/>
              <a:t>份，这样会产生出很多很多</a:t>
            </a:r>
            <a:r>
              <a:rPr lang="en-US" altLang="zh-CN" dirty="0"/>
              <a:t>Worker</a:t>
            </a:r>
            <a:r>
              <a:rPr lang="zh-CN" altLang="en-US" dirty="0"/>
              <a:t>，会有</a:t>
            </a:r>
            <a:r>
              <a:rPr lang="en-US" altLang="zh-CN" dirty="0"/>
              <a:t>Map Worker</a:t>
            </a:r>
            <a:r>
              <a:rPr lang="zh-CN" altLang="en-US" dirty="0"/>
              <a:t>和</a:t>
            </a:r>
            <a:r>
              <a:rPr lang="en-US" altLang="zh-CN" dirty="0"/>
              <a:t>Reduce Worker</a:t>
            </a:r>
            <a:r>
              <a:rPr lang="zh-CN" altLang="en-US" dirty="0"/>
              <a:t>。但最重要的是还会产生一个</a:t>
            </a:r>
            <a:r>
              <a:rPr lang="en-US" altLang="zh-CN" dirty="0"/>
              <a:t>Master Worker</a:t>
            </a:r>
            <a:r>
              <a:rPr lang="zh-CN" altLang="en-US" dirty="0"/>
              <a:t>，这个和其他</a:t>
            </a:r>
            <a:r>
              <a:rPr lang="en-US" altLang="zh-CN" dirty="0"/>
              <a:t>Worker</a:t>
            </a:r>
            <a:r>
              <a:rPr lang="zh-CN" altLang="en-US" dirty="0"/>
              <a:t>等级是一样的，只不过会做一些特殊事情，它会作为用户的代理来协调整个过程，用户就可以做其他事情。</a:t>
            </a:r>
            <a:r>
              <a:rPr lang="en-US" altLang="zh-CN" dirty="0"/>
              <a:t>Master Worker</a:t>
            </a:r>
            <a:r>
              <a:rPr lang="zh-CN" altLang="en-US" dirty="0"/>
              <a:t>会让这个</a:t>
            </a:r>
            <a:r>
              <a:rPr lang="en-US" altLang="zh-CN" dirty="0"/>
              <a:t>Worker</a:t>
            </a:r>
            <a:r>
              <a:rPr lang="zh-CN" altLang="en-US" dirty="0"/>
              <a:t>去拿</a:t>
            </a:r>
            <a:r>
              <a:rPr lang="en-US" altLang="zh-CN" dirty="0"/>
              <a:t>0</a:t>
            </a:r>
            <a:r>
              <a:rPr lang="zh-CN" altLang="en-US" dirty="0"/>
              <a:t>号数据，一个</a:t>
            </a:r>
            <a:r>
              <a:rPr lang="en-US" altLang="zh-CN" dirty="0"/>
              <a:t>Worker</a:t>
            </a:r>
            <a:r>
              <a:rPr lang="zh-CN" altLang="en-US" dirty="0"/>
              <a:t>负责拿</a:t>
            </a:r>
            <a:r>
              <a:rPr lang="en-US" altLang="zh-CN" dirty="0"/>
              <a:t>1</a:t>
            </a:r>
            <a:r>
              <a:rPr lang="zh-CN" altLang="en-US" dirty="0"/>
              <a:t>号数据等等，这就是分配数据的过程。每个</a:t>
            </a:r>
            <a:r>
              <a:rPr lang="en-US" altLang="zh-CN" dirty="0"/>
              <a:t>Worker</a:t>
            </a:r>
            <a:r>
              <a:rPr lang="zh-CN" altLang="en-US" dirty="0"/>
              <a:t>会在本地把数据切分开，写到本地的缓存或者硬盘上行。前面</a:t>
            </a:r>
            <a:r>
              <a:rPr lang="en-US" altLang="zh-CN" dirty="0"/>
              <a:t>Map Worker</a:t>
            </a:r>
            <a:r>
              <a:rPr lang="zh-CN" altLang="en-US" dirty="0"/>
              <a:t>做完了，</a:t>
            </a:r>
            <a:r>
              <a:rPr lang="en-US" altLang="zh-CN" dirty="0"/>
              <a:t>Master</a:t>
            </a:r>
            <a:r>
              <a:rPr lang="zh-CN" altLang="en-US" dirty="0"/>
              <a:t>让</a:t>
            </a:r>
            <a:r>
              <a:rPr lang="en-US" altLang="zh-CN" dirty="0"/>
              <a:t>Reduce Worker</a:t>
            </a:r>
            <a:r>
              <a:rPr lang="zh-CN" altLang="en-US" dirty="0"/>
              <a:t>去拿数据，他们就会从各个</a:t>
            </a:r>
            <a:r>
              <a:rPr lang="en-US" altLang="zh-CN" dirty="0"/>
              <a:t>Worker</a:t>
            </a:r>
            <a:r>
              <a:rPr lang="zh-CN" altLang="en-US" dirty="0"/>
              <a:t>里拿到本地需要的数据，在本地做完</a:t>
            </a:r>
            <a:r>
              <a:rPr lang="en-US" altLang="zh-CN" dirty="0"/>
              <a:t>Reduce</a:t>
            </a:r>
            <a:r>
              <a:rPr lang="zh-CN" altLang="en-US" dirty="0"/>
              <a:t>以后将结果写到最终的文件里就是</a:t>
            </a:r>
            <a:r>
              <a:rPr lang="en-US" altLang="zh-CN" dirty="0"/>
              <a:t>Finalize</a:t>
            </a:r>
            <a:r>
              <a:rPr lang="zh-CN" altLang="en-US" dirty="0"/>
              <a:t>。实际上，这个过程可以看到第一步切数据是</a:t>
            </a:r>
            <a:r>
              <a:rPr lang="en-US" altLang="zh-CN" dirty="0"/>
              <a:t>Input</a:t>
            </a:r>
            <a:r>
              <a:rPr lang="zh-CN" altLang="en-US" dirty="0"/>
              <a:t>，第二步是</a:t>
            </a:r>
            <a:r>
              <a:rPr lang="en-US" altLang="zh-CN" dirty="0"/>
              <a:t>Map</a:t>
            </a:r>
            <a:r>
              <a:rPr lang="zh-CN" altLang="en-US" dirty="0"/>
              <a:t>拿数据</a:t>
            </a:r>
            <a:r>
              <a:rPr lang="en-US" altLang="zh-CN" dirty="0"/>
              <a:t>Split</a:t>
            </a:r>
            <a:r>
              <a:rPr lang="zh-CN" altLang="en-US" dirty="0"/>
              <a:t>，第三步自己切分就是</a:t>
            </a:r>
            <a:r>
              <a:rPr lang="en-US" altLang="zh-CN" dirty="0"/>
              <a:t>Map</a:t>
            </a:r>
            <a:r>
              <a:rPr lang="zh-CN" altLang="en-US" dirty="0"/>
              <a:t>，第四步</a:t>
            </a:r>
            <a:r>
              <a:rPr lang="en-US" altLang="zh-CN" dirty="0"/>
              <a:t>Reduce</a:t>
            </a:r>
            <a:r>
              <a:rPr lang="zh-CN" altLang="en-US" dirty="0"/>
              <a:t>去拿数据是</a:t>
            </a:r>
            <a:r>
              <a:rPr lang="en-US" altLang="zh-CN" dirty="0"/>
              <a:t>Shuffle</a:t>
            </a:r>
            <a:r>
              <a:rPr lang="zh-CN" altLang="en-US" dirty="0"/>
              <a:t>，第五步</a:t>
            </a:r>
            <a:r>
              <a:rPr lang="en-US" altLang="zh-CN" dirty="0"/>
              <a:t>Reducer</a:t>
            </a:r>
            <a:r>
              <a:rPr lang="zh-CN" altLang="en-US" dirty="0"/>
              <a:t>自己去做数据的整合是</a:t>
            </a:r>
            <a:r>
              <a:rPr lang="en-US" altLang="zh-CN" dirty="0"/>
              <a:t>Reduce</a:t>
            </a:r>
            <a:r>
              <a:rPr lang="zh-CN" altLang="en-US" dirty="0"/>
              <a:t>，第六步输出结果</a:t>
            </a:r>
            <a:r>
              <a:rPr lang="en-US" altLang="zh-CN" dirty="0"/>
              <a:t>Finalize</a:t>
            </a:r>
            <a:r>
              <a:rPr lang="zh-CN" altLang="en-US" dirty="0"/>
              <a:t>。</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62</a:t>
            </a:fld>
            <a:endParaRPr lang="zh-CN" altLang="en-US"/>
          </a:p>
        </p:txBody>
      </p:sp>
    </p:spTree>
    <p:extLst>
      <p:ext uri="{BB962C8B-B14F-4D97-AF65-F5344CB8AC3E}">
        <p14:creationId xmlns:p14="http://schemas.microsoft.com/office/powerpoint/2010/main" val="35652306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a:t>
            </a:r>
            <a:r>
              <a:rPr lang="en-US" altLang="zh-CN" dirty="0"/>
              <a:t>Client </a:t>
            </a:r>
            <a:r>
              <a:rPr lang="zh-CN" altLang="en-US" dirty="0"/>
              <a:t>启动一个作业 </a:t>
            </a:r>
            <a:r>
              <a:rPr lang="en-US" altLang="zh-CN" dirty="0"/>
              <a:t>Job </a:t>
            </a:r>
            <a:r>
              <a:rPr lang="zh-CN" altLang="en-US" dirty="0"/>
              <a:t>并向 </a:t>
            </a:r>
            <a:r>
              <a:rPr lang="en-US" altLang="zh-CN" dirty="0" err="1"/>
              <a:t>JobTracker</a:t>
            </a:r>
            <a:r>
              <a:rPr lang="en-US" altLang="zh-CN" dirty="0"/>
              <a:t> </a:t>
            </a:r>
            <a:r>
              <a:rPr lang="zh-CN" altLang="en-US" dirty="0"/>
              <a:t>提交一个 </a:t>
            </a:r>
            <a:r>
              <a:rPr lang="en-US" altLang="zh-CN" dirty="0" err="1"/>
              <a:t>JobId</a:t>
            </a:r>
            <a:r>
              <a:rPr lang="zh-CN" altLang="en-US" dirty="0"/>
              <a:t>，运行作业所需要的资源文件比如 </a:t>
            </a:r>
            <a:r>
              <a:rPr lang="en-US" altLang="zh-CN" dirty="0"/>
              <a:t>jar </a:t>
            </a:r>
            <a:r>
              <a:rPr lang="zh-CN" altLang="en-US" dirty="0"/>
              <a:t>包，</a:t>
            </a:r>
            <a:r>
              <a:rPr lang="en-US" altLang="zh-CN" dirty="0"/>
              <a:t>Client </a:t>
            </a:r>
            <a:r>
              <a:rPr lang="zh-CN" altLang="en-US" dirty="0"/>
              <a:t>计算后输入的分片信息等拷贝到 </a:t>
            </a:r>
            <a:r>
              <a:rPr lang="en-US" altLang="zh-CN" dirty="0"/>
              <a:t>HDFS </a:t>
            </a:r>
            <a:r>
              <a:rPr lang="zh-CN" altLang="en-US" dirty="0"/>
              <a:t>上。分片信息决定了 </a:t>
            </a:r>
            <a:r>
              <a:rPr lang="en-US" altLang="zh-CN" dirty="0"/>
              <a:t>map </a:t>
            </a:r>
            <a:r>
              <a:rPr lang="zh-CN" altLang="en-US" dirty="0"/>
              <a:t>任务的数量，并由 </a:t>
            </a:r>
            <a:r>
              <a:rPr lang="en-US" altLang="zh-CN" dirty="0" err="1"/>
              <a:t>JobTracker</a:t>
            </a:r>
            <a:r>
              <a:rPr lang="en-US" altLang="zh-CN" dirty="0"/>
              <a:t> </a:t>
            </a:r>
            <a:r>
              <a:rPr lang="zh-CN" altLang="en-US" dirty="0"/>
              <a:t>分配计算。</a:t>
            </a:r>
            <a:br>
              <a:rPr lang="zh-CN" altLang="en-US" dirty="0"/>
            </a:br>
            <a:r>
              <a:rPr lang="zh-CN" altLang="en-US" dirty="0"/>
              <a:t>（</a:t>
            </a:r>
            <a:r>
              <a:rPr lang="en-US" altLang="zh-CN" dirty="0"/>
              <a:t>2</a:t>
            </a:r>
            <a:r>
              <a:rPr lang="zh-CN" altLang="en-US" dirty="0"/>
              <a:t>）</a:t>
            </a:r>
            <a:r>
              <a:rPr lang="en-US" altLang="zh-CN" dirty="0" err="1"/>
              <a:t>JobTracker</a:t>
            </a:r>
            <a:r>
              <a:rPr lang="en-US" altLang="zh-CN" dirty="0"/>
              <a:t> </a:t>
            </a:r>
            <a:r>
              <a:rPr lang="zh-CN" altLang="en-US" dirty="0"/>
              <a:t>接收到作业任务后，将作业放置在作业队列中，作业调度器根据自己的调度算法调度到某个作业时会跟根据</a:t>
            </a:r>
            <a:r>
              <a:rPr lang="zh-CN" altLang="en-US" dirty="0">
                <a:hlinkClick r:id="rId3"/>
              </a:rPr>
              <a:t>分片</a:t>
            </a:r>
            <a:r>
              <a:rPr lang="zh-CN" altLang="en-US" dirty="0"/>
              <a:t>信息，为每个分片数据</a:t>
            </a:r>
            <a:br>
              <a:rPr lang="zh-CN" altLang="en-US" dirty="0"/>
            </a:br>
            <a:r>
              <a:rPr lang="zh-CN" altLang="en-US" dirty="0"/>
              <a:t>创建一个 </a:t>
            </a:r>
            <a:r>
              <a:rPr lang="en-US" altLang="zh-CN" dirty="0"/>
              <a:t>map </a:t>
            </a:r>
            <a:r>
              <a:rPr lang="zh-CN" altLang="en-US" dirty="0"/>
              <a:t>任务，并将 </a:t>
            </a:r>
            <a:r>
              <a:rPr lang="en-US" altLang="zh-CN" dirty="0"/>
              <a:t>map </a:t>
            </a:r>
            <a:r>
              <a:rPr lang="zh-CN" altLang="en-US" dirty="0"/>
              <a:t>任务分配给 </a:t>
            </a:r>
            <a:r>
              <a:rPr lang="en-US" altLang="zh-CN" dirty="0" err="1"/>
              <a:t>TaskTracker</a:t>
            </a:r>
            <a:r>
              <a:rPr lang="en-US" altLang="zh-CN" dirty="0"/>
              <a:t> </a:t>
            </a:r>
            <a:r>
              <a:rPr lang="zh-CN" altLang="en-US" dirty="0"/>
              <a:t>执行。需要注意的是 </a:t>
            </a:r>
            <a:r>
              <a:rPr lang="en-US" altLang="zh-CN" dirty="0"/>
              <a:t>map </a:t>
            </a:r>
            <a:r>
              <a:rPr lang="zh-CN" altLang="en-US" dirty="0"/>
              <a:t>任务并不是随意分配给 </a:t>
            </a:r>
            <a:r>
              <a:rPr lang="en-US" altLang="zh-CN" dirty="0" err="1"/>
              <a:t>TaskTracker</a:t>
            </a:r>
            <a:r>
              <a:rPr lang="en-US" altLang="zh-CN" dirty="0"/>
              <a:t> </a:t>
            </a:r>
            <a:r>
              <a:rPr lang="zh-CN" altLang="en-US" dirty="0"/>
              <a:t>的，具体原因详见上一篇文章介绍的数据本地化原理。每个节点上可以运行 </a:t>
            </a:r>
            <a:r>
              <a:rPr lang="en-US" altLang="zh-CN" dirty="0"/>
              <a:t>map </a:t>
            </a:r>
            <a:r>
              <a:rPr lang="zh-CN" altLang="en-US" dirty="0"/>
              <a:t>的数量是有限的，</a:t>
            </a:r>
            <a:r>
              <a:rPr lang="en-US" altLang="zh-CN" dirty="0" err="1"/>
              <a:t>TaskTracker</a:t>
            </a:r>
            <a:r>
              <a:rPr lang="en-US" altLang="zh-CN" dirty="0"/>
              <a:t> </a:t>
            </a:r>
            <a:r>
              <a:rPr lang="zh-CN" altLang="en-US" dirty="0"/>
              <a:t>根据主机核的数量和内存的大小有固定数量的 </a:t>
            </a:r>
            <a:r>
              <a:rPr lang="en-US" altLang="zh-CN" dirty="0"/>
              <a:t>map </a:t>
            </a:r>
            <a:r>
              <a:rPr lang="zh-CN" altLang="en-US" dirty="0"/>
              <a:t>槽和 </a:t>
            </a:r>
            <a:r>
              <a:rPr lang="en-US" altLang="zh-CN" dirty="0"/>
              <a:t>reduce </a:t>
            </a:r>
            <a:r>
              <a:rPr lang="zh-CN" altLang="en-US" dirty="0"/>
              <a:t>槽。</a:t>
            </a:r>
            <a:br>
              <a:rPr lang="zh-CN" altLang="en-US" dirty="0"/>
            </a:br>
            <a:r>
              <a:rPr lang="en-US" altLang="zh-CN" dirty="0"/>
              <a:t>(3) </a:t>
            </a:r>
            <a:r>
              <a:rPr lang="en-US" altLang="zh-CN" dirty="0" err="1"/>
              <a:t>TaskTracker</a:t>
            </a:r>
            <a:r>
              <a:rPr lang="en-US" altLang="zh-CN" dirty="0"/>
              <a:t> </a:t>
            </a:r>
            <a:r>
              <a:rPr lang="zh-CN" altLang="en-US" dirty="0"/>
              <a:t>会定时的向 </a:t>
            </a:r>
            <a:r>
              <a:rPr lang="en-US" altLang="zh-CN" dirty="0" err="1"/>
              <a:t>JobTracker</a:t>
            </a:r>
            <a:r>
              <a:rPr lang="en-US" altLang="zh-CN" dirty="0"/>
              <a:t> </a:t>
            </a:r>
            <a:r>
              <a:rPr lang="zh-CN" altLang="en-US" dirty="0"/>
              <a:t>发送心跳，若一定时间没有收到心跳，</a:t>
            </a:r>
            <a:r>
              <a:rPr lang="en-US" altLang="zh-CN" dirty="0" err="1"/>
              <a:t>JobTracker</a:t>
            </a:r>
            <a:r>
              <a:rPr lang="en-US" altLang="zh-CN" dirty="0"/>
              <a:t> </a:t>
            </a:r>
            <a:r>
              <a:rPr lang="zh-CN" altLang="en-US" dirty="0"/>
              <a:t>就默认这个 </a:t>
            </a:r>
            <a:r>
              <a:rPr lang="en-US" altLang="zh-CN" dirty="0" err="1"/>
              <a:t>TaskTracker</a:t>
            </a:r>
            <a:r>
              <a:rPr lang="en-US" altLang="zh-CN" dirty="0"/>
              <a:t> </a:t>
            </a:r>
            <a:r>
              <a:rPr lang="zh-CN" altLang="en-US" dirty="0"/>
              <a:t>节点挂了要做资源回收，并把这个节点上的 </a:t>
            </a:r>
            <a:r>
              <a:rPr lang="en-US" altLang="zh-CN" dirty="0"/>
              <a:t>task </a:t>
            </a:r>
            <a:r>
              <a:rPr lang="zh-CN" altLang="en-US" dirty="0"/>
              <a:t>重新分配到其他节点上。</a:t>
            </a:r>
            <a:r>
              <a:rPr lang="en-US" altLang="zh-CN" dirty="0" err="1"/>
              <a:t>JobTracker</a:t>
            </a:r>
            <a:r>
              <a:rPr lang="en-US" altLang="zh-CN" dirty="0"/>
              <a:t> </a:t>
            </a:r>
            <a:r>
              <a:rPr lang="zh-CN" altLang="en-US" dirty="0"/>
              <a:t>会监听 </a:t>
            </a:r>
            <a:r>
              <a:rPr lang="en-US" altLang="zh-CN" dirty="0"/>
              <a:t>task </a:t>
            </a:r>
            <a:r>
              <a:rPr lang="zh-CN" altLang="en-US" dirty="0"/>
              <a:t>的执行情况，执行完成，</a:t>
            </a:r>
            <a:r>
              <a:rPr lang="en-US" altLang="zh-CN" dirty="0" err="1"/>
              <a:t>JobTracker</a:t>
            </a:r>
            <a:r>
              <a:rPr lang="en-US" altLang="zh-CN" dirty="0"/>
              <a:t> </a:t>
            </a:r>
            <a:r>
              <a:rPr lang="zh-CN" altLang="en-US" dirty="0"/>
              <a:t>会更新 </a:t>
            </a:r>
            <a:r>
              <a:rPr lang="en-US" altLang="zh-CN" dirty="0"/>
              <a:t>Job </a:t>
            </a:r>
            <a:r>
              <a:rPr lang="zh-CN" altLang="en-US" dirty="0"/>
              <a:t>的状态为完成，若是一定数量的 </a:t>
            </a:r>
            <a:r>
              <a:rPr lang="en-US" altLang="zh-CN" dirty="0"/>
              <a:t>task </a:t>
            </a:r>
            <a:r>
              <a:rPr lang="zh-CN" altLang="en-US" dirty="0"/>
              <a:t>执行失败，这个 </a:t>
            </a:r>
            <a:r>
              <a:rPr lang="en-US" altLang="zh-CN" dirty="0"/>
              <a:t>Job </a:t>
            </a:r>
            <a:r>
              <a:rPr lang="zh-CN" altLang="en-US" dirty="0"/>
              <a:t>就会被标记为失败，</a:t>
            </a:r>
            <a:r>
              <a:rPr lang="en-US" altLang="zh-CN" dirty="0" err="1"/>
              <a:t>JobTracker</a:t>
            </a:r>
            <a:r>
              <a:rPr lang="en-US" altLang="zh-CN" dirty="0"/>
              <a:t> </a:t>
            </a:r>
            <a:r>
              <a:rPr lang="zh-CN" altLang="en-US" dirty="0"/>
              <a:t>将发送 </a:t>
            </a:r>
            <a:r>
              <a:rPr lang="en-US" altLang="zh-CN" dirty="0"/>
              <a:t>Job </a:t>
            </a:r>
            <a:r>
              <a:rPr lang="zh-CN" altLang="en-US" dirty="0"/>
              <a:t>的运行状态信息给 </a:t>
            </a:r>
            <a:r>
              <a:rPr lang="en-US" altLang="zh-CN" dirty="0"/>
              <a:t>Client </a:t>
            </a:r>
            <a:r>
              <a:rPr lang="zh-CN" altLang="en-US" dirty="0"/>
              <a:t>端。</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63</a:t>
            </a:fld>
            <a:endParaRPr lang="zh-CN" altLang="en-US"/>
          </a:p>
        </p:txBody>
      </p:sp>
    </p:spTree>
    <p:extLst>
      <p:ext uri="{BB962C8B-B14F-4D97-AF65-F5344CB8AC3E}">
        <p14:creationId xmlns:p14="http://schemas.microsoft.com/office/powerpoint/2010/main" val="8284193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Nutch</a:t>
            </a:r>
            <a:r>
              <a:rPr lang="en-US" altLang="zh-CN" dirty="0"/>
              <a:t> </a:t>
            </a:r>
            <a:r>
              <a:rPr lang="zh-CN" altLang="en-US" dirty="0"/>
              <a:t>是一个开源</a:t>
            </a:r>
            <a:r>
              <a:rPr lang="en-US" altLang="zh-CN" dirty="0"/>
              <a:t>Java</a:t>
            </a:r>
            <a:r>
              <a:rPr lang="zh-CN" altLang="en-US" dirty="0"/>
              <a:t>实现的搜索引擎。它提供了我们运行自己的搜索引擎所需的全部工具。包括全文搜索和</a:t>
            </a:r>
            <a:r>
              <a:rPr lang="en-US" altLang="zh-CN" dirty="0"/>
              <a:t>Web</a:t>
            </a:r>
            <a:r>
              <a:rPr lang="zh-CN" altLang="en-US" dirty="0"/>
              <a:t>爬虫。</a:t>
            </a:r>
            <a:r>
              <a:rPr lang="en-US" altLang="zh-CN" dirty="0" err="1"/>
              <a:t>Nutch</a:t>
            </a:r>
            <a:r>
              <a:rPr lang="zh-CN" altLang="en-US" dirty="0"/>
              <a:t>最新的版本为</a:t>
            </a:r>
            <a:r>
              <a:rPr lang="en-US" altLang="zh-CN" dirty="0"/>
              <a:t>version v2.3</a:t>
            </a:r>
            <a:r>
              <a:rPr lang="zh-CN" altLang="en-US" dirty="0"/>
              <a:t>。</a:t>
            </a:r>
            <a:endParaRPr lang="en-US" altLang="zh-CN" dirty="0"/>
          </a:p>
          <a:p>
            <a:r>
              <a:rPr lang="en-US" altLang="zh-CN" dirty="0" err="1"/>
              <a:t>Mapreduce</a:t>
            </a:r>
            <a:r>
              <a:rPr lang="zh-CN" altLang="en-US" dirty="0"/>
              <a:t>：简化大规模集群上的数据处理</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19</a:t>
            </a:fld>
            <a:endParaRPr lang="zh-CN" altLang="en-US"/>
          </a:p>
        </p:txBody>
      </p:sp>
    </p:spTree>
    <p:extLst>
      <p:ext uri="{BB962C8B-B14F-4D97-AF65-F5344CB8AC3E}">
        <p14:creationId xmlns:p14="http://schemas.microsoft.com/office/powerpoint/2010/main" val="1308731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．每个输入分片会让一个</a:t>
            </a:r>
            <a:r>
              <a:rPr lang="en-US" altLang="zh-CN" dirty="0"/>
              <a:t>map</a:t>
            </a:r>
            <a:r>
              <a:rPr lang="zh-CN" altLang="en-US" dirty="0"/>
              <a:t>任务来处理，默认情况下，以</a:t>
            </a:r>
            <a:r>
              <a:rPr lang="en-US" altLang="zh-CN" dirty="0"/>
              <a:t>HDFS</a:t>
            </a:r>
            <a:r>
              <a:rPr lang="zh-CN" altLang="en-US" dirty="0"/>
              <a:t>的一个块的大小（默认为</a:t>
            </a:r>
            <a:r>
              <a:rPr lang="en-US" altLang="zh-CN" dirty="0"/>
              <a:t>64M</a:t>
            </a:r>
            <a:r>
              <a:rPr lang="zh-CN" altLang="en-US" dirty="0"/>
              <a:t>）为一个分片，当然我们也可以设置块的大小。</a:t>
            </a:r>
            <a:r>
              <a:rPr lang="en-US" altLang="zh-CN" dirty="0"/>
              <a:t>map</a:t>
            </a:r>
            <a:r>
              <a:rPr lang="zh-CN" altLang="en-US" dirty="0"/>
              <a:t>输出的结果会暂且放在一个环形内存缓冲区中（该缓冲区的大小默认为</a:t>
            </a:r>
            <a:r>
              <a:rPr lang="en-US" altLang="zh-CN" dirty="0"/>
              <a:t>100M</a:t>
            </a:r>
            <a:r>
              <a:rPr lang="zh-CN" altLang="en-US" dirty="0"/>
              <a:t>，由</a:t>
            </a:r>
            <a:r>
              <a:rPr lang="en-US" altLang="zh-CN" dirty="0" err="1"/>
              <a:t>io.sort.mb</a:t>
            </a:r>
            <a:r>
              <a:rPr lang="zh-CN" altLang="en-US" dirty="0"/>
              <a:t>属性控制），当该缓冲区快要溢出时（默认为缓冲区大小的</a:t>
            </a:r>
            <a:r>
              <a:rPr lang="en-US" altLang="zh-CN" dirty="0"/>
              <a:t>80%</a:t>
            </a:r>
            <a:r>
              <a:rPr lang="zh-CN" altLang="en-US" dirty="0"/>
              <a:t>，由</a:t>
            </a:r>
            <a:r>
              <a:rPr lang="en-US" altLang="zh-CN" dirty="0" err="1"/>
              <a:t>io.sort.spill.percent</a:t>
            </a:r>
            <a:r>
              <a:rPr lang="zh-CN" altLang="en-US" dirty="0"/>
              <a:t>属性控制），会在本地文件系统中创建一个溢出文件，将该缓冲区中的数据写入这个文件。</a:t>
            </a:r>
          </a:p>
          <a:p>
            <a:endParaRPr lang="zh-CN" altLang="en-US" dirty="0"/>
          </a:p>
          <a:p>
            <a:r>
              <a:rPr lang="en-US" altLang="zh-CN" dirty="0"/>
              <a:t>2</a:t>
            </a:r>
            <a:r>
              <a:rPr lang="zh-CN" altLang="en-US" dirty="0"/>
              <a:t>．在写入磁盘之前，线程首先根据</a:t>
            </a:r>
            <a:r>
              <a:rPr lang="en-US" altLang="zh-CN" dirty="0"/>
              <a:t>reduce</a:t>
            </a:r>
            <a:r>
              <a:rPr lang="zh-CN" altLang="en-US" dirty="0"/>
              <a:t>任务的数目将数据划分为相同数目的分区，也就是一个</a:t>
            </a:r>
            <a:r>
              <a:rPr lang="en-US" altLang="zh-CN" dirty="0"/>
              <a:t>reduce</a:t>
            </a:r>
            <a:r>
              <a:rPr lang="zh-CN" altLang="en-US" dirty="0"/>
              <a:t>任务对应一个分区的数据。这样做是为了避免有些</a:t>
            </a:r>
            <a:r>
              <a:rPr lang="en-US" altLang="zh-CN" dirty="0"/>
              <a:t>reduce</a:t>
            </a:r>
            <a:r>
              <a:rPr lang="zh-CN" altLang="en-US" dirty="0"/>
              <a:t>任务分配到大量数据，而有些</a:t>
            </a:r>
            <a:r>
              <a:rPr lang="en-US" altLang="zh-CN" dirty="0"/>
              <a:t>reduce</a:t>
            </a:r>
            <a:r>
              <a:rPr lang="zh-CN" altLang="en-US" dirty="0"/>
              <a:t>任务却分到很少数据，甚至没有分到数据的尴尬局面。其实分区就是对数据进行</a:t>
            </a:r>
            <a:r>
              <a:rPr lang="en-US" altLang="zh-CN" dirty="0"/>
              <a:t>hash</a:t>
            </a:r>
            <a:r>
              <a:rPr lang="zh-CN" altLang="en-US" dirty="0"/>
              <a:t>的过程。然后对每个分区中的数据进行排序，如果此时设置了</a:t>
            </a:r>
            <a:r>
              <a:rPr lang="en-US" altLang="zh-CN" dirty="0"/>
              <a:t>Combiner</a:t>
            </a:r>
            <a:r>
              <a:rPr lang="zh-CN" altLang="en-US" dirty="0"/>
              <a:t>，将排序后的结果进行</a:t>
            </a:r>
            <a:r>
              <a:rPr lang="en-US" altLang="zh-CN" dirty="0" err="1"/>
              <a:t>Combia</a:t>
            </a:r>
            <a:r>
              <a:rPr lang="zh-CN" altLang="en-US" dirty="0"/>
              <a:t>操作，这样做的目的是让尽可能少的数据写入到磁盘。</a:t>
            </a:r>
          </a:p>
          <a:p>
            <a:endParaRPr lang="zh-CN" altLang="en-US" dirty="0"/>
          </a:p>
          <a:p>
            <a:r>
              <a:rPr lang="en-US" altLang="zh-CN" dirty="0"/>
              <a:t>3</a:t>
            </a:r>
            <a:r>
              <a:rPr lang="zh-CN" altLang="en-US" dirty="0"/>
              <a:t>．当</a:t>
            </a:r>
            <a:r>
              <a:rPr lang="en-US" altLang="zh-CN" dirty="0"/>
              <a:t>map</a:t>
            </a:r>
            <a:r>
              <a:rPr lang="zh-CN" altLang="en-US" dirty="0"/>
              <a:t>任务输出最后一个记录时，可能会有很多的溢出文件，这时需要将这些文件合并。合并的过程中会不断地进行排序和</a:t>
            </a:r>
            <a:r>
              <a:rPr lang="en-US" altLang="zh-CN" dirty="0"/>
              <a:t>combine</a:t>
            </a:r>
            <a:r>
              <a:rPr lang="zh-CN" altLang="en-US" dirty="0"/>
              <a:t>操作，目的有两个：</a:t>
            </a:r>
            <a:r>
              <a:rPr lang="en-US" altLang="zh-CN" dirty="0"/>
              <a:t>1.</a:t>
            </a:r>
            <a:r>
              <a:rPr lang="zh-CN" altLang="en-US" dirty="0"/>
              <a:t>尽量减少每次写入磁盘的数据量；</a:t>
            </a:r>
            <a:r>
              <a:rPr lang="en-US" altLang="zh-CN" dirty="0"/>
              <a:t>2.</a:t>
            </a:r>
            <a:r>
              <a:rPr lang="zh-CN" altLang="en-US" dirty="0"/>
              <a:t>尽量减少下一复制阶段网络传输的数据量。最后合并成了一个已分区且已排序的文件。为了减少网络传输的数据量，这里可以将数据压缩，只要将</a:t>
            </a:r>
            <a:r>
              <a:rPr lang="en-US" altLang="zh-CN" dirty="0" err="1"/>
              <a:t>mapred.compress.map.out</a:t>
            </a:r>
            <a:r>
              <a:rPr lang="zh-CN" altLang="en-US" dirty="0"/>
              <a:t>设置为</a:t>
            </a:r>
            <a:r>
              <a:rPr lang="en-US" altLang="zh-CN" dirty="0"/>
              <a:t>true</a:t>
            </a:r>
            <a:r>
              <a:rPr lang="zh-CN" altLang="en-US" dirty="0"/>
              <a:t>就可以了。</a:t>
            </a:r>
          </a:p>
          <a:p>
            <a:endParaRPr lang="zh-CN" altLang="en-US" dirty="0"/>
          </a:p>
          <a:p>
            <a:r>
              <a:rPr lang="en-US" altLang="zh-CN" dirty="0"/>
              <a:t>4</a:t>
            </a:r>
            <a:r>
              <a:rPr lang="zh-CN" altLang="en-US" dirty="0"/>
              <a:t>．将分区中的数据拷贝给相对应的</a:t>
            </a:r>
            <a:r>
              <a:rPr lang="en-US" altLang="zh-CN" dirty="0"/>
              <a:t>reduce</a:t>
            </a:r>
            <a:r>
              <a:rPr lang="zh-CN" altLang="en-US" dirty="0"/>
              <a:t>任务。有人可能会问：分区中的数据怎么知道它对应的</a:t>
            </a:r>
            <a:r>
              <a:rPr lang="en-US" altLang="zh-CN" dirty="0"/>
              <a:t>reduce</a:t>
            </a:r>
            <a:r>
              <a:rPr lang="zh-CN" altLang="en-US" dirty="0"/>
              <a:t>是哪个呢？其实</a:t>
            </a:r>
            <a:r>
              <a:rPr lang="en-US" altLang="zh-CN" dirty="0"/>
              <a:t>map</a:t>
            </a:r>
            <a:r>
              <a:rPr lang="zh-CN" altLang="en-US" dirty="0"/>
              <a:t>任务一直和其父</a:t>
            </a:r>
            <a:r>
              <a:rPr lang="en-US" altLang="zh-CN" dirty="0" err="1"/>
              <a:t>TaskTracker</a:t>
            </a:r>
            <a:r>
              <a:rPr lang="zh-CN" altLang="en-US" dirty="0"/>
              <a:t>保持联系，而</a:t>
            </a:r>
            <a:r>
              <a:rPr lang="en-US" altLang="zh-CN" dirty="0" err="1"/>
              <a:t>TaskTracker</a:t>
            </a:r>
            <a:r>
              <a:rPr lang="zh-CN" altLang="en-US" dirty="0"/>
              <a:t>又一直和</a:t>
            </a:r>
            <a:r>
              <a:rPr lang="en-US" altLang="zh-CN" dirty="0" err="1"/>
              <a:t>JobTracker</a:t>
            </a:r>
            <a:r>
              <a:rPr lang="zh-CN" altLang="en-US" dirty="0"/>
              <a:t>保持心跳。所以</a:t>
            </a:r>
            <a:r>
              <a:rPr lang="en-US" altLang="zh-CN" dirty="0" err="1"/>
              <a:t>JobTracker</a:t>
            </a:r>
            <a:r>
              <a:rPr lang="zh-CN" altLang="en-US" dirty="0"/>
              <a:t>中保存了整个集群中的宏观信息。只要</a:t>
            </a:r>
            <a:r>
              <a:rPr lang="en-US" altLang="zh-CN" dirty="0"/>
              <a:t>reduce</a:t>
            </a:r>
            <a:r>
              <a:rPr lang="zh-CN" altLang="en-US" dirty="0"/>
              <a:t>任务向</a:t>
            </a:r>
            <a:r>
              <a:rPr lang="en-US" altLang="zh-CN" dirty="0" err="1"/>
              <a:t>JobTracker</a:t>
            </a:r>
            <a:r>
              <a:rPr lang="zh-CN" altLang="en-US" dirty="0"/>
              <a:t>获取对应的</a:t>
            </a:r>
            <a:r>
              <a:rPr lang="en-US" altLang="zh-CN" dirty="0"/>
              <a:t>map</a:t>
            </a:r>
            <a:r>
              <a:rPr lang="zh-CN" altLang="en-US" dirty="0"/>
              <a:t>输出位置就</a:t>
            </a:r>
            <a:r>
              <a:rPr lang="en-US" altLang="zh-CN" dirty="0"/>
              <a:t>ok</a:t>
            </a:r>
            <a:r>
              <a:rPr lang="zh-CN" altLang="en-US" dirty="0"/>
              <a:t>了哦。</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66</a:t>
            </a:fld>
            <a:endParaRPr lang="zh-CN" altLang="en-US"/>
          </a:p>
        </p:txBody>
      </p:sp>
    </p:spTree>
    <p:extLst>
      <p:ext uri="{BB962C8B-B14F-4D97-AF65-F5344CB8AC3E}">
        <p14:creationId xmlns:p14="http://schemas.microsoft.com/office/powerpoint/2010/main" val="23077825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MapReduce</a:t>
            </a:r>
            <a:r>
              <a:rPr lang="zh-CN" altLang="en-US" dirty="0"/>
              <a:t>程序中，</a:t>
            </a:r>
            <a:r>
              <a:rPr lang="en-US" altLang="zh-CN" dirty="0" err="1"/>
              <a:t>Partitioner</a:t>
            </a:r>
            <a:r>
              <a:rPr lang="zh-CN" altLang="en-US" dirty="0"/>
              <a:t>决定</a:t>
            </a:r>
            <a:r>
              <a:rPr lang="en-US" altLang="zh-CN" dirty="0"/>
              <a:t>Map</a:t>
            </a:r>
            <a:r>
              <a:rPr lang="zh-CN" altLang="en-US" dirty="0"/>
              <a:t>节点的输出将被分区到哪个</a:t>
            </a:r>
            <a:r>
              <a:rPr lang="en-US" altLang="zh-CN" dirty="0"/>
              <a:t>Reduce</a:t>
            </a:r>
            <a:r>
              <a:rPr lang="zh-CN" altLang="en-US" dirty="0"/>
              <a:t>节点。</a:t>
            </a:r>
            <a:r>
              <a:rPr lang="en-US" altLang="zh-CN" dirty="0"/>
              <a:t>MapReduce</a:t>
            </a:r>
            <a:r>
              <a:rPr lang="zh-CN" altLang="en-US" dirty="0"/>
              <a:t>提供的默认的</a:t>
            </a:r>
            <a:r>
              <a:rPr lang="en-US" altLang="zh-CN" dirty="0" err="1"/>
              <a:t>Partitioner</a:t>
            </a:r>
            <a:r>
              <a:rPr lang="zh-CN" altLang="en-US" dirty="0"/>
              <a:t>是</a:t>
            </a:r>
            <a:r>
              <a:rPr lang="en-US" altLang="zh-CN" dirty="0" err="1"/>
              <a:t>HashPartitioner</a:t>
            </a:r>
            <a:r>
              <a:rPr lang="zh-CN" altLang="en-US" dirty="0"/>
              <a:t>，它根据每条数据记录的主键值进行</a:t>
            </a:r>
            <a:r>
              <a:rPr lang="en-US" altLang="zh-CN" dirty="0"/>
              <a:t>Hash</a:t>
            </a:r>
            <a:r>
              <a:rPr lang="zh-CN" altLang="en-US" dirty="0"/>
              <a:t>操作，获得一个非负整数的</a:t>
            </a:r>
            <a:r>
              <a:rPr lang="en-US" altLang="zh-CN" dirty="0"/>
              <a:t>Hash</a:t>
            </a:r>
            <a:r>
              <a:rPr lang="zh-CN" altLang="en-US" dirty="0"/>
              <a:t>码，然后用当前作业的</a:t>
            </a:r>
            <a:r>
              <a:rPr lang="en-US" altLang="zh-CN" dirty="0"/>
              <a:t>Reduce</a:t>
            </a:r>
            <a:r>
              <a:rPr lang="zh-CN" altLang="en-US" dirty="0"/>
              <a:t>节点数进行取模运算，以此决定该记录将被分区到哪个</a:t>
            </a:r>
            <a:r>
              <a:rPr lang="en-US" altLang="zh-CN" dirty="0"/>
              <a:t>Reduce</a:t>
            </a:r>
            <a:r>
              <a:rPr lang="zh-CN" altLang="en-US" dirty="0"/>
              <a:t>节点。大多数情况下，应用程序仅需使用默认的</a:t>
            </a:r>
            <a:r>
              <a:rPr lang="en-US" altLang="zh-CN" dirty="0" err="1"/>
              <a:t>HashPartitioner</a:t>
            </a:r>
            <a:r>
              <a:rPr lang="zh-CN" altLang="en-US" dirty="0"/>
              <a:t>即可满足计算要求。然而，有些应用情形下默认的</a:t>
            </a:r>
            <a:r>
              <a:rPr lang="en-US" altLang="zh-CN" dirty="0" err="1"/>
              <a:t>Partitioner</a:t>
            </a:r>
            <a:r>
              <a:rPr lang="zh-CN" altLang="en-US" dirty="0"/>
              <a:t>可能不能满足</a:t>
            </a:r>
            <a:r>
              <a:rPr lang="en-US" altLang="zh-CN" dirty="0"/>
              <a:t>Map</a:t>
            </a:r>
            <a:r>
              <a:rPr lang="zh-CN" altLang="en-US" dirty="0"/>
              <a:t>输出数据的分区要求，这时，用户可以定制并使用自己的</a:t>
            </a:r>
            <a:r>
              <a:rPr lang="en-US" altLang="zh-CN" dirty="0" err="1"/>
              <a:t>Partitioner</a:t>
            </a:r>
            <a:r>
              <a:rPr lang="zh-CN" altLang="en-US" dirty="0"/>
              <a:t>。</a:t>
            </a:r>
            <a:endParaRPr lang="en-US" altLang="zh-CN" dirty="0"/>
          </a:p>
          <a:p>
            <a:endParaRPr lang="en-US" altLang="zh-CN" dirty="0"/>
          </a:p>
          <a:p>
            <a:r>
              <a:rPr lang="zh-CN" altLang="en-US" dirty="0"/>
              <a:t>从默认的</a:t>
            </a:r>
            <a:r>
              <a:rPr lang="en-US" altLang="zh-CN" dirty="0"/>
              <a:t>Hash</a:t>
            </a:r>
            <a:r>
              <a:rPr lang="zh-CN" altLang="en-US" dirty="0"/>
              <a:t>分区可以看出，其继承</a:t>
            </a:r>
            <a:r>
              <a:rPr lang="en-US" altLang="zh-CN" dirty="0" err="1"/>
              <a:t>Partitioner</a:t>
            </a:r>
            <a:r>
              <a:rPr lang="zh-CN" altLang="en-US" dirty="0"/>
              <a:t>，且实现了抽象类</a:t>
            </a:r>
            <a:r>
              <a:rPr lang="en-US" altLang="zh-CN" dirty="0" err="1"/>
              <a:t>Partitioner</a:t>
            </a:r>
            <a:r>
              <a:rPr lang="zh-CN" altLang="en-US" dirty="0"/>
              <a:t>中的</a:t>
            </a:r>
            <a:r>
              <a:rPr lang="en-US" altLang="zh-CN" dirty="0" err="1"/>
              <a:t>getPartition</a:t>
            </a:r>
            <a:r>
              <a:rPr lang="zh-CN" altLang="en-US" dirty="0"/>
              <a:t>函数，所以自定义分区时也需要继承</a:t>
            </a:r>
            <a:r>
              <a:rPr lang="en-US" altLang="zh-CN" dirty="0" err="1"/>
              <a:t>Partitioner</a:t>
            </a:r>
            <a:r>
              <a:rPr lang="zh-CN" altLang="en-US" dirty="0"/>
              <a:t>抽象类，且重载</a:t>
            </a:r>
            <a:r>
              <a:rPr lang="en-US" altLang="zh-CN" dirty="0" err="1"/>
              <a:t>getPartition</a:t>
            </a:r>
            <a:r>
              <a:rPr lang="zh-CN" altLang="en-US" dirty="0"/>
              <a:t>函数即可。</a:t>
            </a:r>
          </a:p>
          <a:p>
            <a:r>
              <a:rPr lang="zh-CN" altLang="en-US" dirty="0"/>
              <a:t>最后在还需要在</a:t>
            </a:r>
            <a:r>
              <a:rPr lang="en-US" altLang="zh-CN" dirty="0"/>
              <a:t>Job</a:t>
            </a:r>
            <a:r>
              <a:rPr lang="zh-CN" altLang="en-US" dirty="0"/>
              <a:t>的配置程序中进行如下的</a:t>
            </a:r>
            <a:r>
              <a:rPr lang="en-US" altLang="zh-CN" dirty="0" err="1"/>
              <a:t>Partitioner</a:t>
            </a:r>
            <a:r>
              <a:rPr lang="zh-CN" altLang="en-US" dirty="0"/>
              <a:t>设置，以此完成整个</a:t>
            </a:r>
            <a:r>
              <a:rPr lang="en-US" altLang="zh-CN" dirty="0" err="1"/>
              <a:t>Partitioner</a:t>
            </a:r>
            <a:r>
              <a:rPr lang="zh-CN" altLang="en-US" dirty="0"/>
              <a:t>定制和使用的过程：</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67</a:t>
            </a:fld>
            <a:endParaRPr lang="zh-CN" altLang="en-US"/>
          </a:p>
        </p:txBody>
      </p:sp>
    </p:spTree>
    <p:extLst>
      <p:ext uri="{BB962C8B-B14F-4D97-AF65-F5344CB8AC3E}">
        <p14:creationId xmlns:p14="http://schemas.microsoft.com/office/powerpoint/2010/main" val="1740355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模块组成</a:t>
            </a:r>
          </a:p>
          <a:p>
            <a:r>
              <a:rPr lang="en-US" altLang="zh-CN" dirty="0"/>
              <a:t>HBase </a:t>
            </a:r>
            <a:r>
              <a:rPr lang="zh-CN" altLang="en-US" dirty="0"/>
              <a:t>可以将数据存储在本地文件系统，也可以存储在 </a:t>
            </a:r>
            <a:r>
              <a:rPr lang="en-US" altLang="zh-CN" dirty="0"/>
              <a:t>HDFS </a:t>
            </a:r>
            <a:r>
              <a:rPr lang="zh-CN" altLang="en-US" dirty="0"/>
              <a:t>文件系统。在生产环境中，</a:t>
            </a:r>
            <a:r>
              <a:rPr lang="en-US" altLang="zh-CN" dirty="0"/>
              <a:t>HBase </a:t>
            </a:r>
            <a:r>
              <a:rPr lang="zh-CN" altLang="en-US" dirty="0"/>
              <a:t>一般运行在 </a:t>
            </a:r>
            <a:r>
              <a:rPr lang="en-US" altLang="zh-CN" dirty="0"/>
              <a:t>HDFS </a:t>
            </a:r>
            <a:r>
              <a:rPr lang="zh-CN" altLang="en-US" dirty="0"/>
              <a:t>上，以 </a:t>
            </a:r>
            <a:r>
              <a:rPr lang="en-US" altLang="zh-CN" dirty="0"/>
              <a:t>HDFS </a:t>
            </a:r>
            <a:r>
              <a:rPr lang="zh-CN" altLang="en-US" dirty="0"/>
              <a:t>作为基础的存储设施。</a:t>
            </a:r>
            <a:r>
              <a:rPr lang="en-US" altLang="zh-CN" dirty="0"/>
              <a:t>HBase </a:t>
            </a:r>
            <a:r>
              <a:rPr lang="zh-CN" altLang="en-US" dirty="0"/>
              <a:t>通过 </a:t>
            </a:r>
            <a:r>
              <a:rPr lang="en-US" altLang="zh-CN" dirty="0"/>
              <a:t>HBase Client </a:t>
            </a:r>
            <a:r>
              <a:rPr lang="zh-CN" altLang="en-US" dirty="0"/>
              <a:t>提供的 </a:t>
            </a:r>
            <a:r>
              <a:rPr lang="en-US" altLang="zh-CN" dirty="0"/>
              <a:t>Java API </a:t>
            </a:r>
            <a:r>
              <a:rPr lang="zh-CN" altLang="en-US" dirty="0"/>
              <a:t>来访问 </a:t>
            </a:r>
            <a:r>
              <a:rPr lang="en-US" altLang="zh-CN" dirty="0"/>
              <a:t>HBase </a:t>
            </a:r>
            <a:r>
              <a:rPr lang="zh-CN" altLang="en-US" dirty="0"/>
              <a:t>数据库，以完成数据的写入和读取。</a:t>
            </a:r>
            <a:r>
              <a:rPr lang="en-US" altLang="zh-CN" dirty="0"/>
              <a:t>HBase </a:t>
            </a:r>
            <a:r>
              <a:rPr lang="zh-CN" altLang="en-US" dirty="0"/>
              <a:t>集群主由</a:t>
            </a:r>
            <a:r>
              <a:rPr lang="en-US" altLang="zh-CN" dirty="0" err="1"/>
              <a:t>HMaster</a:t>
            </a:r>
            <a:r>
              <a:rPr lang="zh-CN" altLang="en-US" dirty="0"/>
              <a:t>、</a:t>
            </a:r>
            <a:r>
              <a:rPr lang="en-US" altLang="zh-CN" dirty="0"/>
              <a:t>Region Server </a:t>
            </a:r>
            <a:r>
              <a:rPr lang="zh-CN" altLang="en-US" dirty="0"/>
              <a:t>和 </a:t>
            </a:r>
            <a:r>
              <a:rPr lang="en-US" altLang="zh-CN" dirty="0" err="1"/>
              <a:t>ZooKeeper</a:t>
            </a:r>
            <a:r>
              <a:rPr lang="en-US" altLang="zh-CN" dirty="0"/>
              <a:t> </a:t>
            </a:r>
            <a:r>
              <a:rPr lang="zh-CN" altLang="en-US" dirty="0"/>
              <a:t>组成。</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71</a:t>
            </a:fld>
            <a:endParaRPr lang="zh-CN" altLang="en-US"/>
          </a:p>
        </p:txBody>
      </p:sp>
    </p:spTree>
    <p:extLst>
      <p:ext uri="{BB962C8B-B14F-4D97-AF65-F5344CB8AC3E}">
        <p14:creationId xmlns:p14="http://schemas.microsoft.com/office/powerpoint/2010/main" val="1995840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执行</a:t>
            </a:r>
            <a:r>
              <a:rPr lang="en-US" altLang="zh-CN" dirty="0"/>
              <a:t>put</a:t>
            </a:r>
            <a:r>
              <a:rPr lang="zh-CN" altLang="en-US" dirty="0"/>
              <a:t>命令</a:t>
            </a:r>
            <a:r>
              <a:rPr lang="en-US" altLang="zh-CN" dirty="0"/>
              <a:t>,put '</a:t>
            </a:r>
            <a:r>
              <a:rPr lang="en-US" altLang="zh-CN" dirty="0" err="1"/>
              <a:t>namspace:table</a:t>
            </a:r>
            <a:r>
              <a:rPr lang="en-US" altLang="zh-CN" dirty="0"/>
              <a:t>','</a:t>
            </a:r>
            <a:r>
              <a:rPr lang="en-US" altLang="zh-CN" dirty="0" err="1"/>
              <a:t>rowkey</a:t>
            </a:r>
            <a:r>
              <a:rPr lang="en-US" altLang="zh-CN" dirty="0"/>
              <a:t>','</a:t>
            </a:r>
            <a:r>
              <a:rPr lang="en-US" altLang="zh-CN" dirty="0" err="1"/>
              <a:t>clonmu</a:t>
            </a:r>
            <a:r>
              <a:rPr lang="en-US" altLang="zh-CN" dirty="0"/>
              <a:t>','value'</a:t>
            </a:r>
          </a:p>
          <a:p>
            <a:r>
              <a:rPr lang="en-US" altLang="zh-CN" dirty="0"/>
              <a:t>1.</a:t>
            </a:r>
            <a:r>
              <a:rPr lang="zh-CN" altLang="en-US" dirty="0"/>
              <a:t>客户端首先访问</a:t>
            </a:r>
            <a:r>
              <a:rPr lang="en-US" altLang="zh-CN" dirty="0"/>
              <a:t>zookeeper,</a:t>
            </a:r>
            <a:r>
              <a:rPr lang="zh-CN" altLang="en-US" dirty="0"/>
              <a:t>获取存储元数据</a:t>
            </a:r>
            <a:r>
              <a:rPr lang="en-US" altLang="zh-CN" dirty="0"/>
              <a:t>meta</a:t>
            </a:r>
            <a:r>
              <a:rPr lang="zh-CN" altLang="en-US" dirty="0"/>
              <a:t>表所在的</a:t>
            </a:r>
            <a:r>
              <a:rPr lang="en-US" altLang="zh-CN" dirty="0" err="1"/>
              <a:t>ReginServer</a:t>
            </a:r>
            <a:r>
              <a:rPr lang="zh-CN" altLang="en-US" dirty="0"/>
              <a:t>地址</a:t>
            </a:r>
            <a:r>
              <a:rPr lang="en-US" altLang="zh-CN" dirty="0"/>
              <a:t>.</a:t>
            </a:r>
            <a:br>
              <a:rPr lang="en-US" altLang="zh-CN" dirty="0"/>
            </a:br>
            <a:r>
              <a:rPr lang="en-US" altLang="zh-CN" dirty="0"/>
              <a:t>2.</a:t>
            </a:r>
            <a:r>
              <a:rPr lang="zh-CN" altLang="en-US" dirty="0"/>
              <a:t>客户端去访问该</a:t>
            </a:r>
            <a:r>
              <a:rPr lang="en-US" altLang="zh-CN" dirty="0" err="1"/>
              <a:t>rs</a:t>
            </a:r>
            <a:r>
              <a:rPr lang="zh-CN" altLang="en-US" dirty="0"/>
              <a:t>上的元数据</a:t>
            </a:r>
            <a:r>
              <a:rPr lang="en-US" altLang="zh-CN" dirty="0"/>
              <a:t>,</a:t>
            </a:r>
            <a:r>
              <a:rPr lang="zh-CN" altLang="en-US" dirty="0"/>
              <a:t>获取存储表的</a:t>
            </a:r>
            <a:r>
              <a:rPr lang="en-US" altLang="zh-CN" dirty="0"/>
              <a:t>region</a:t>
            </a:r>
            <a:r>
              <a:rPr lang="zh-CN" altLang="en-US" dirty="0"/>
              <a:t>分区所在的</a:t>
            </a:r>
            <a:r>
              <a:rPr lang="en-US" altLang="zh-CN" dirty="0" err="1"/>
              <a:t>ReginServer</a:t>
            </a:r>
            <a:r>
              <a:rPr lang="zh-CN" altLang="en-US" dirty="0"/>
              <a:t>地址</a:t>
            </a:r>
            <a:r>
              <a:rPr lang="en-US" altLang="zh-CN" dirty="0"/>
              <a:t>.</a:t>
            </a:r>
            <a:br>
              <a:rPr lang="en-US" altLang="zh-CN" dirty="0"/>
            </a:br>
            <a:r>
              <a:rPr lang="en-US" altLang="zh-CN" dirty="0"/>
              <a:t>3.</a:t>
            </a:r>
            <a:r>
              <a:rPr lang="zh-CN" altLang="en-US" dirty="0"/>
              <a:t>客户端到对应</a:t>
            </a:r>
            <a:r>
              <a:rPr lang="en-US" altLang="zh-CN" dirty="0" err="1"/>
              <a:t>rs</a:t>
            </a:r>
            <a:r>
              <a:rPr lang="zh-CN" altLang="en-US" dirty="0"/>
              <a:t>从节点</a:t>
            </a:r>
            <a:r>
              <a:rPr lang="en-US" altLang="zh-CN" dirty="0"/>
              <a:t>,</a:t>
            </a:r>
            <a:r>
              <a:rPr lang="zh-CN" altLang="en-US" dirty="0"/>
              <a:t>将数据存储到该节点</a:t>
            </a:r>
            <a:r>
              <a:rPr lang="en-US" altLang="zh-CN" dirty="0"/>
              <a:t>,</a:t>
            </a:r>
            <a:r>
              <a:rPr lang="zh-CN" altLang="en-US" dirty="0"/>
              <a:t>先存在</a:t>
            </a:r>
            <a:r>
              <a:rPr lang="en-US" altLang="zh-CN" dirty="0" err="1"/>
              <a:t>memstore</a:t>
            </a:r>
            <a:r>
              <a:rPr lang="zh-CN" altLang="en-US" dirty="0"/>
              <a:t>内</a:t>
            </a:r>
          </a:p>
          <a:p>
            <a:r>
              <a:rPr lang="zh-CN" altLang="en-US" dirty="0"/>
              <a:t>对于</a:t>
            </a:r>
            <a:r>
              <a:rPr lang="en-US" altLang="zh-CN" dirty="0"/>
              <a:t>client </a:t>
            </a:r>
            <a:r>
              <a:rPr lang="zh-CN" altLang="en-US" dirty="0"/>
              <a:t>来说</a:t>
            </a:r>
            <a:r>
              <a:rPr lang="en-US" altLang="zh-CN" dirty="0"/>
              <a:t>,</a:t>
            </a:r>
            <a:r>
              <a:rPr lang="zh-CN" altLang="en-US" dirty="0"/>
              <a:t>只需要将数据写入到</a:t>
            </a:r>
            <a:r>
              <a:rPr lang="en-US" altLang="zh-CN" dirty="0" err="1"/>
              <a:t>memstore</a:t>
            </a:r>
            <a:r>
              <a:rPr lang="zh-CN" altLang="en-US" dirty="0"/>
              <a:t>中就可以了</a:t>
            </a:r>
            <a:r>
              <a:rPr lang="en-US" altLang="zh-CN" dirty="0"/>
              <a:t>,</a:t>
            </a:r>
            <a:r>
              <a:rPr lang="zh-CN" altLang="en-US" dirty="0"/>
              <a:t>这也是</a:t>
            </a:r>
            <a:r>
              <a:rPr lang="en-US" altLang="zh-CN" dirty="0" err="1"/>
              <a:t>Hbase</a:t>
            </a:r>
            <a:r>
              <a:rPr lang="zh-CN" altLang="en-US" dirty="0"/>
              <a:t>快的原因</a:t>
            </a:r>
            <a:br>
              <a:rPr lang="zh-CN" altLang="en-US" dirty="0"/>
            </a:br>
            <a:r>
              <a:rPr lang="en-US" altLang="zh-CN" dirty="0"/>
              <a:t>4.habse </a:t>
            </a:r>
            <a:r>
              <a:rPr lang="zh-CN" altLang="en-US" dirty="0"/>
              <a:t>会先将对数据的读写等操作记录到</a:t>
            </a:r>
            <a:r>
              <a:rPr lang="en-US" altLang="zh-CN" dirty="0" err="1"/>
              <a:t>wal</a:t>
            </a:r>
            <a:r>
              <a:rPr lang="zh-CN" altLang="en-US" dirty="0"/>
              <a:t>日志当中</a:t>
            </a:r>
            <a:r>
              <a:rPr lang="en-US" altLang="zh-CN" dirty="0"/>
              <a:t>,</a:t>
            </a:r>
            <a:r>
              <a:rPr lang="zh-CN" altLang="en-US" dirty="0"/>
              <a:t>然后才将数据写入进</a:t>
            </a:r>
            <a:r>
              <a:rPr lang="en-US" altLang="zh-CN" dirty="0" err="1"/>
              <a:t>memstore</a:t>
            </a:r>
            <a:r>
              <a:rPr lang="zh-CN" altLang="en-US" dirty="0"/>
              <a:t>中</a:t>
            </a:r>
            <a:r>
              <a:rPr lang="en-US" altLang="zh-CN" dirty="0"/>
              <a:t>,(</a:t>
            </a:r>
            <a:r>
              <a:rPr lang="zh-CN" altLang="en-US" dirty="0"/>
              <a:t>此时操作写入日志和数据写入</a:t>
            </a:r>
            <a:r>
              <a:rPr lang="en-US" altLang="zh-CN" dirty="0" err="1"/>
              <a:t>memstore</a:t>
            </a:r>
            <a:r>
              <a:rPr lang="zh-CN" altLang="en-US" dirty="0"/>
              <a:t>是事务性操作</a:t>
            </a:r>
            <a:r>
              <a:rPr lang="en-US" altLang="zh-CN" dirty="0"/>
              <a:t>,</a:t>
            </a:r>
            <a:r>
              <a:rPr lang="zh-CN" altLang="en-US" dirty="0"/>
              <a:t>要成功都成功</a:t>
            </a:r>
            <a:r>
              <a:rPr lang="en-US" altLang="zh-CN" dirty="0"/>
              <a:t>,</a:t>
            </a:r>
            <a:r>
              <a:rPr lang="zh-CN" altLang="en-US" dirty="0"/>
              <a:t>如果有一个失败</a:t>
            </a:r>
            <a:r>
              <a:rPr lang="en-US" altLang="zh-CN" dirty="0"/>
              <a:t>,</a:t>
            </a:r>
            <a:r>
              <a:rPr lang="zh-CN" altLang="en-US" dirty="0"/>
              <a:t>就会回滚</a:t>
            </a:r>
            <a:r>
              <a:rPr lang="en-US" altLang="zh-CN" dirty="0"/>
              <a:t>)</a:t>
            </a:r>
            <a:br>
              <a:rPr lang="en-US" altLang="zh-CN" dirty="0"/>
            </a:br>
            <a:r>
              <a:rPr lang="en-US" altLang="zh-CN" dirty="0" err="1"/>
              <a:t>wal</a:t>
            </a:r>
            <a:r>
              <a:rPr lang="zh-CN" altLang="en-US" dirty="0"/>
              <a:t>日志的目的就是为了数据安全</a:t>
            </a:r>
            <a:br>
              <a:rPr lang="zh-CN" altLang="en-US" dirty="0"/>
            </a:br>
            <a:r>
              <a:rPr lang="en-US" altLang="zh-CN" dirty="0"/>
              <a:t>5.</a:t>
            </a:r>
            <a:r>
              <a:rPr lang="zh-CN" altLang="en-US" dirty="0"/>
              <a:t>存在内存当中的</a:t>
            </a:r>
            <a:r>
              <a:rPr lang="en-US" altLang="zh-CN" dirty="0" err="1"/>
              <a:t>memstore</a:t>
            </a:r>
            <a:r>
              <a:rPr lang="en-US" altLang="zh-CN" dirty="0"/>
              <a:t>,</a:t>
            </a:r>
            <a:r>
              <a:rPr lang="zh-CN" altLang="en-US" dirty="0"/>
              <a:t>会被手动或者自动</a:t>
            </a:r>
            <a:r>
              <a:rPr lang="en-US" altLang="zh-CN" dirty="0" err="1"/>
              <a:t>fulsh</a:t>
            </a:r>
            <a:r>
              <a:rPr lang="zh-CN" altLang="en-US" dirty="0"/>
              <a:t>到</a:t>
            </a:r>
            <a:r>
              <a:rPr lang="en-US" altLang="zh-CN" dirty="0"/>
              <a:t>HDFS</a:t>
            </a:r>
            <a:r>
              <a:rPr lang="zh-CN" altLang="en-US" dirty="0"/>
              <a:t>当中</a:t>
            </a:r>
            <a:r>
              <a:rPr lang="en-US" altLang="zh-CN" dirty="0"/>
              <a:t>,</a:t>
            </a:r>
            <a:r>
              <a:rPr lang="zh-CN" altLang="en-US" dirty="0"/>
              <a:t>叫做</a:t>
            </a:r>
            <a:r>
              <a:rPr lang="en-US" altLang="zh-CN" dirty="0" err="1"/>
              <a:t>Hfrie</a:t>
            </a:r>
            <a:br>
              <a:rPr lang="en-US" altLang="zh-CN" dirty="0"/>
            </a:br>
            <a:r>
              <a:rPr lang="en-US" altLang="zh-CN" dirty="0"/>
              <a:t>6.fulsh</a:t>
            </a:r>
            <a:r>
              <a:rPr lang="zh-CN" altLang="en-US" dirty="0"/>
              <a:t>后的</a:t>
            </a:r>
            <a:r>
              <a:rPr lang="en-US" altLang="zh-CN" dirty="0" err="1"/>
              <a:t>hfire</a:t>
            </a:r>
            <a:r>
              <a:rPr lang="zh-CN" altLang="en-US" dirty="0"/>
              <a:t>都是小文件</a:t>
            </a:r>
            <a:r>
              <a:rPr lang="en-US" altLang="zh-CN" dirty="0"/>
              <a:t>,</a:t>
            </a:r>
            <a:r>
              <a:rPr lang="zh-CN" altLang="en-US" dirty="0"/>
              <a:t>需要经过</a:t>
            </a:r>
            <a:r>
              <a:rPr lang="en-US" altLang="zh-CN" b="1" dirty="0"/>
              <a:t>Minor Compaction</a:t>
            </a:r>
            <a:r>
              <a:rPr lang="zh-CN" altLang="en-US" b="1" dirty="0"/>
              <a:t>：小合并</a:t>
            </a:r>
            <a:r>
              <a:rPr lang="en-US" altLang="zh-CN" dirty="0"/>
              <a:t>,</a:t>
            </a:r>
            <a:r>
              <a:rPr lang="zh-CN" altLang="en-US" dirty="0"/>
              <a:t>简单的将多个文件合成一个</a:t>
            </a:r>
            <a:r>
              <a:rPr lang="en-US" altLang="zh-CN" dirty="0" err="1"/>
              <a:t>hfire</a:t>
            </a:r>
            <a:r>
              <a:rPr lang="en-US" altLang="zh-CN" dirty="0"/>
              <a:t>,</a:t>
            </a:r>
            <a:r>
              <a:rPr lang="zh-CN" altLang="en-US" dirty="0"/>
              <a:t>然后经过 </a:t>
            </a:r>
            <a:r>
              <a:rPr lang="en-US" altLang="zh-CN" b="1" dirty="0"/>
              <a:t>Major Compaction </a:t>
            </a:r>
            <a:r>
              <a:rPr lang="zh-CN" altLang="en-US" b="1" dirty="0"/>
              <a:t>大合并</a:t>
            </a:r>
            <a:r>
              <a:rPr lang="zh-CN" altLang="en-US" dirty="0"/>
              <a:t>将所有的文件合成一个文件</a:t>
            </a:r>
            <a:r>
              <a:rPr lang="en-US" altLang="zh-CN" dirty="0"/>
              <a:t>,</a:t>
            </a:r>
            <a:r>
              <a:rPr lang="zh-CN" altLang="en-US" dirty="0"/>
              <a:t>合并过程会清理过期</a:t>
            </a:r>
            <a:r>
              <a:rPr lang="en-US" altLang="zh-CN" dirty="0"/>
              <a:t>,</a:t>
            </a:r>
            <a:r>
              <a:rPr lang="zh-CN" altLang="en-US" dirty="0"/>
              <a:t>和删除的数据</a:t>
            </a:r>
            <a:r>
              <a:rPr lang="en-US" altLang="zh-CN" dirty="0"/>
              <a:t>,</a:t>
            </a:r>
            <a:r>
              <a:rPr lang="zh-CN" altLang="en-US" dirty="0"/>
              <a:t>消耗大量资源</a:t>
            </a:r>
            <a:br>
              <a:rPr lang="zh-CN" altLang="en-US" dirty="0"/>
            </a:br>
            <a:r>
              <a:rPr lang="en-US" altLang="zh-CN" dirty="0"/>
              <a:t>7.</a:t>
            </a:r>
            <a:r>
              <a:rPr lang="zh-CN" altLang="en-US" dirty="0"/>
              <a:t>当一个</a:t>
            </a:r>
            <a:r>
              <a:rPr lang="en-US" altLang="zh-CN" dirty="0"/>
              <a:t>region</a:t>
            </a:r>
            <a:r>
              <a:rPr lang="zh-CN" altLang="en-US" dirty="0"/>
              <a:t>内的数据量特别大的时候</a:t>
            </a:r>
            <a:r>
              <a:rPr lang="en-US" altLang="zh-CN" dirty="0"/>
              <a:t>,</a:t>
            </a:r>
            <a:r>
              <a:rPr lang="zh-CN" altLang="en-US" dirty="0"/>
              <a:t>如果在存入数据就会发生 </a:t>
            </a:r>
            <a:r>
              <a:rPr lang="en-US" altLang="zh-CN" dirty="0"/>
              <a:t>split</a:t>
            </a:r>
            <a:r>
              <a:rPr lang="zh-CN" altLang="en-US" dirty="0"/>
              <a:t>分裂</a:t>
            </a:r>
            <a:r>
              <a:rPr lang="en-US" altLang="zh-CN" dirty="0"/>
              <a:t>,</a:t>
            </a:r>
            <a:r>
              <a:rPr lang="zh-CN" altLang="en-US" dirty="0"/>
              <a:t>分裂成两个</a:t>
            </a:r>
            <a:r>
              <a:rPr lang="en-US" altLang="zh-CN" dirty="0"/>
              <a:t>region</a:t>
            </a:r>
          </a:p>
          <a:p>
            <a:br>
              <a:rPr lang="en-US" altLang="zh-CN" dirty="0"/>
            </a:br>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85</a:t>
            </a:fld>
            <a:endParaRPr lang="zh-CN" altLang="en-US"/>
          </a:p>
        </p:txBody>
      </p:sp>
    </p:spTree>
    <p:extLst>
      <p:ext uri="{BB962C8B-B14F-4D97-AF65-F5344CB8AC3E}">
        <p14:creationId xmlns:p14="http://schemas.microsoft.com/office/powerpoint/2010/main" val="1859225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客户端访问</a:t>
            </a:r>
            <a:r>
              <a:rPr lang="en-US" altLang="zh-CN" dirty="0" err="1"/>
              <a:t>zk</a:t>
            </a:r>
            <a:r>
              <a:rPr lang="zh-CN" altLang="en-US" dirty="0"/>
              <a:t>集群</a:t>
            </a:r>
            <a:r>
              <a:rPr lang="en-US" altLang="zh-CN" dirty="0"/>
              <a:t>,</a:t>
            </a:r>
            <a:r>
              <a:rPr lang="zh-CN" altLang="en-US" dirty="0"/>
              <a:t>获取存储</a:t>
            </a:r>
            <a:r>
              <a:rPr lang="en-US" altLang="zh-CN" dirty="0"/>
              <a:t>meta table</a:t>
            </a:r>
            <a:r>
              <a:rPr lang="zh-CN" altLang="en-US" dirty="0"/>
              <a:t>所在的</a:t>
            </a:r>
            <a:r>
              <a:rPr lang="en-US" altLang="zh-CN" dirty="0"/>
              <a:t>region server</a:t>
            </a:r>
            <a:r>
              <a:rPr lang="zh-CN" altLang="en-US" dirty="0"/>
              <a:t>地址</a:t>
            </a:r>
            <a:br>
              <a:rPr lang="zh-CN" altLang="en-US" dirty="0"/>
            </a:br>
            <a:r>
              <a:rPr lang="en-US" altLang="zh-CN" dirty="0"/>
              <a:t>2.</a:t>
            </a:r>
            <a:r>
              <a:rPr lang="zh-CN" altLang="en-US" dirty="0"/>
              <a:t>将</a:t>
            </a:r>
            <a:r>
              <a:rPr lang="en-US" altLang="zh-CN" dirty="0"/>
              <a:t>meta table</a:t>
            </a:r>
            <a:r>
              <a:rPr lang="zh-CN" altLang="en-US" dirty="0"/>
              <a:t>的内容缓存到本地</a:t>
            </a:r>
            <a:r>
              <a:rPr lang="en-US" altLang="zh-CN" dirty="0"/>
              <a:t>,</a:t>
            </a:r>
            <a:r>
              <a:rPr lang="zh-CN" altLang="en-US" dirty="0"/>
              <a:t>并设置有效期</a:t>
            </a:r>
            <a:r>
              <a:rPr lang="en-US" altLang="zh-CN" dirty="0"/>
              <a:t>. </a:t>
            </a:r>
            <a:r>
              <a:rPr lang="zh-CN" altLang="en-US" dirty="0"/>
              <a:t>当第二次查询时</a:t>
            </a:r>
            <a:r>
              <a:rPr lang="en-US" altLang="zh-CN" dirty="0"/>
              <a:t>,</a:t>
            </a:r>
            <a:r>
              <a:rPr lang="zh-CN" altLang="en-US" dirty="0"/>
              <a:t>直接从本地读取</a:t>
            </a:r>
            <a:r>
              <a:rPr lang="en-US" altLang="zh-CN" dirty="0"/>
              <a:t>meta table</a:t>
            </a:r>
            <a:br>
              <a:rPr lang="en-US" altLang="zh-CN" dirty="0"/>
            </a:br>
            <a:r>
              <a:rPr lang="en-US" altLang="zh-CN" dirty="0"/>
              <a:t>3.</a:t>
            </a:r>
            <a:r>
              <a:rPr lang="zh-CN" altLang="en-US" dirty="0"/>
              <a:t>客户端到对应的</a:t>
            </a:r>
            <a:r>
              <a:rPr lang="en-US" altLang="zh-CN" dirty="0" err="1"/>
              <a:t>rs</a:t>
            </a:r>
            <a:r>
              <a:rPr lang="zh-CN" altLang="en-US" dirty="0"/>
              <a:t>上访问元数据</a:t>
            </a:r>
            <a:r>
              <a:rPr lang="en-US" altLang="zh-CN" dirty="0"/>
              <a:t>,</a:t>
            </a:r>
            <a:r>
              <a:rPr lang="zh-CN" altLang="en-US" dirty="0"/>
              <a:t>根据表名获取对应的</a:t>
            </a:r>
            <a:r>
              <a:rPr lang="en-US" altLang="zh-CN" dirty="0"/>
              <a:t>region,</a:t>
            </a:r>
            <a:r>
              <a:rPr lang="zh-CN" altLang="en-US" dirty="0"/>
              <a:t>根据每个</a:t>
            </a:r>
            <a:r>
              <a:rPr lang="en-US" altLang="zh-CN" dirty="0"/>
              <a:t>region</a:t>
            </a:r>
            <a:r>
              <a:rPr lang="zh-CN" altLang="en-US" dirty="0"/>
              <a:t>分区的</a:t>
            </a:r>
            <a:r>
              <a:rPr lang="en-US" altLang="zh-CN" dirty="0" err="1"/>
              <a:t>rowkey</a:t>
            </a:r>
            <a:r>
              <a:rPr lang="zh-CN" altLang="en-US" dirty="0"/>
              <a:t>范围 和</a:t>
            </a:r>
            <a:r>
              <a:rPr lang="en-US" altLang="zh-CN" dirty="0" err="1"/>
              <a:t>rowley</a:t>
            </a:r>
            <a:r>
              <a:rPr lang="en-US" altLang="zh-CN" dirty="0"/>
              <a:t>,</a:t>
            </a:r>
            <a:r>
              <a:rPr lang="zh-CN" altLang="en-US" dirty="0"/>
              <a:t>获取要操作的 </a:t>
            </a:r>
            <a:r>
              <a:rPr lang="en-US" altLang="zh-CN" dirty="0" err="1"/>
              <a:t>rs</a:t>
            </a:r>
            <a:r>
              <a:rPr lang="zh-CN" altLang="en-US" dirty="0"/>
              <a:t>地址信息</a:t>
            </a:r>
            <a:br>
              <a:rPr lang="zh-CN" altLang="en-US" dirty="0"/>
            </a:br>
            <a:r>
              <a:rPr lang="en-US" altLang="zh-CN" dirty="0"/>
              <a:t>4.</a:t>
            </a:r>
            <a:r>
              <a:rPr lang="zh-CN" altLang="en-US" dirty="0"/>
              <a:t>到对应</a:t>
            </a:r>
            <a:r>
              <a:rPr lang="en-US" altLang="zh-CN" dirty="0" err="1"/>
              <a:t>rs</a:t>
            </a:r>
            <a:r>
              <a:rPr lang="zh-CN" altLang="en-US" dirty="0"/>
              <a:t>上</a:t>
            </a:r>
            <a:r>
              <a:rPr lang="en-US" altLang="zh-CN" dirty="0"/>
              <a:t>,</a:t>
            </a:r>
            <a:r>
              <a:rPr lang="zh-CN" altLang="en-US" dirty="0"/>
              <a:t>读取</a:t>
            </a:r>
            <a:r>
              <a:rPr lang="en-US" altLang="zh-CN" dirty="0" err="1"/>
              <a:t>memstore</a:t>
            </a:r>
            <a:r>
              <a:rPr lang="zh-CN" altLang="en-US" dirty="0"/>
              <a:t>的数据</a:t>
            </a:r>
            <a:r>
              <a:rPr lang="en-US" altLang="zh-CN" dirty="0"/>
              <a:t>,</a:t>
            </a:r>
            <a:br>
              <a:rPr lang="en-US" altLang="zh-CN" dirty="0"/>
            </a:br>
            <a:r>
              <a:rPr lang="en-US" altLang="zh-CN" dirty="0"/>
              <a:t>5.</a:t>
            </a:r>
            <a:r>
              <a:rPr lang="zh-CN" altLang="en-US" dirty="0"/>
              <a:t>如果</a:t>
            </a:r>
            <a:r>
              <a:rPr lang="en-US" altLang="zh-CN" dirty="0" err="1"/>
              <a:t>memstore</a:t>
            </a:r>
            <a:r>
              <a:rPr lang="zh-CN" altLang="en-US" dirty="0"/>
              <a:t>上没有</a:t>
            </a:r>
            <a:r>
              <a:rPr lang="en-US" altLang="zh-CN" dirty="0"/>
              <a:t>,</a:t>
            </a:r>
            <a:r>
              <a:rPr lang="zh-CN" altLang="en-US" dirty="0"/>
              <a:t>就去</a:t>
            </a:r>
            <a:r>
              <a:rPr lang="en-US" altLang="zh-CN" dirty="0" err="1"/>
              <a:t>BlockCache</a:t>
            </a:r>
            <a:r>
              <a:rPr lang="zh-CN" altLang="en-US" dirty="0"/>
              <a:t>上读取</a:t>
            </a:r>
            <a:r>
              <a:rPr lang="en-US" altLang="zh-CN" dirty="0"/>
              <a:t>,</a:t>
            </a:r>
            <a:r>
              <a:rPr lang="zh-CN" altLang="en-US" dirty="0"/>
              <a:t>如果</a:t>
            </a:r>
            <a:r>
              <a:rPr lang="en-US" altLang="zh-CN" dirty="0" err="1"/>
              <a:t>blockcache</a:t>
            </a:r>
            <a:r>
              <a:rPr lang="zh-CN" altLang="en-US" dirty="0"/>
              <a:t>也没有就去</a:t>
            </a:r>
            <a:r>
              <a:rPr lang="en-US" altLang="zh-CN" dirty="0" err="1"/>
              <a:t>storefire</a:t>
            </a:r>
            <a:r>
              <a:rPr lang="zh-CN" altLang="en-US" dirty="0"/>
              <a:t>上读取</a:t>
            </a:r>
            <a:r>
              <a:rPr lang="en-US" altLang="zh-CN" dirty="0"/>
              <a:t>,</a:t>
            </a:r>
            <a:r>
              <a:rPr lang="zh-CN" altLang="en-US" dirty="0"/>
              <a:t>读取后将其缓存到</a:t>
            </a:r>
            <a:r>
              <a:rPr lang="en-US" altLang="zh-CN" dirty="0" err="1"/>
              <a:t>BlockCache</a:t>
            </a:r>
            <a:br>
              <a:rPr lang="en-US" altLang="zh-CN" dirty="0"/>
            </a:br>
            <a:r>
              <a:rPr lang="en-US" altLang="zh-CN" dirty="0"/>
              <a:t>6.</a:t>
            </a:r>
            <a:r>
              <a:rPr lang="zh-CN" altLang="en-US" dirty="0"/>
              <a:t>如果一直缓存会导致 </a:t>
            </a:r>
            <a:r>
              <a:rPr lang="en-US" altLang="zh-CN" dirty="0" err="1"/>
              <a:t>BlockCache</a:t>
            </a:r>
            <a:r>
              <a:rPr lang="zh-CN" altLang="en-US" dirty="0"/>
              <a:t>会越来越大</a:t>
            </a:r>
            <a:r>
              <a:rPr lang="en-US" altLang="zh-CN" dirty="0"/>
              <a:t>,</a:t>
            </a:r>
            <a:r>
              <a:rPr lang="en-US" altLang="zh-CN" dirty="0" err="1"/>
              <a:t>Hbase</a:t>
            </a:r>
            <a:r>
              <a:rPr lang="zh-CN" altLang="en-US" dirty="0"/>
              <a:t>使用</a:t>
            </a:r>
            <a:r>
              <a:rPr lang="en-US" altLang="zh-CN" dirty="0"/>
              <a:t>LRU(</a:t>
            </a:r>
            <a:r>
              <a:rPr lang="zh-CN" altLang="en-US" dirty="0"/>
              <a:t>最近最久未使用</a:t>
            </a:r>
            <a:r>
              <a:rPr lang="en-US" altLang="zh-CN" dirty="0"/>
              <a:t>)</a:t>
            </a:r>
            <a:r>
              <a:rPr lang="zh-CN" altLang="en-US" dirty="0"/>
              <a:t>算法来清理缓存</a:t>
            </a:r>
          </a:p>
          <a:p>
            <a:br>
              <a:rPr lang="zh-CN" altLang="en-US" dirty="0"/>
            </a:br>
            <a:br>
              <a:rPr lang="zh-CN" altLang="en-US" dirty="0"/>
            </a:br>
            <a:r>
              <a:rPr lang="zh-CN" altLang="en-US" dirty="0"/>
              <a:t>作者：</a:t>
            </a:r>
            <a:r>
              <a:rPr lang="en-US" altLang="zh-CN" dirty="0" err="1"/>
              <a:t>Eqo</a:t>
            </a:r>
            <a:br>
              <a:rPr lang="en-US" altLang="zh-CN" dirty="0"/>
            </a:br>
            <a:r>
              <a:rPr lang="zh-CN" altLang="en-US" dirty="0"/>
              <a:t>链接：</a:t>
            </a:r>
            <a:r>
              <a:rPr lang="en-US" altLang="zh-CN" dirty="0"/>
              <a:t>https://www.jianshu.com/p/a3165771880f</a:t>
            </a:r>
            <a:br>
              <a:rPr lang="en-US" altLang="zh-CN" dirty="0"/>
            </a:br>
            <a:r>
              <a:rPr lang="zh-CN" altLang="en-US" dirty="0"/>
              <a:t>来源：简书</a:t>
            </a:r>
            <a:br>
              <a:rPr lang="zh-CN" altLang="en-US" dirty="0"/>
            </a:br>
            <a:r>
              <a:rPr lang="zh-CN" altLang="en-US" dirty="0"/>
              <a:t>著作权归作者所有。商业转载请联系作者获得授权，非商业转载请注明出处。</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88</a:t>
            </a:fld>
            <a:endParaRPr lang="zh-CN" altLang="en-US"/>
          </a:p>
        </p:txBody>
      </p:sp>
    </p:spTree>
    <p:extLst>
      <p:ext uri="{BB962C8B-B14F-4D97-AF65-F5344CB8AC3E}">
        <p14:creationId xmlns:p14="http://schemas.microsoft.com/office/powerpoint/2010/main" val="990898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从内往外看，生态圈核心是</a:t>
            </a:r>
            <a:r>
              <a:rPr lang="en-US" altLang="zh-CN" dirty="0"/>
              <a:t>Spark Core</a:t>
            </a:r>
            <a:r>
              <a:rPr lang="zh-CN" altLang="en-US" dirty="0"/>
              <a:t>，包括各种</a:t>
            </a:r>
            <a:r>
              <a:rPr lang="en-US" altLang="zh-CN" dirty="0"/>
              <a:t>Spark</a:t>
            </a:r>
            <a:r>
              <a:rPr lang="zh-CN" altLang="en-US" dirty="0"/>
              <a:t>的各种核心组件，它们能够对内存和硬盘进行操作，或者调用</a:t>
            </a:r>
            <a:r>
              <a:rPr lang="en-US" altLang="zh-CN" dirty="0"/>
              <a:t>CPU</a:t>
            </a:r>
            <a:r>
              <a:rPr lang="zh-CN" altLang="en-US" dirty="0"/>
              <a:t>进行计算。</a:t>
            </a:r>
          </a:p>
          <a:p>
            <a:r>
              <a:rPr lang="zh-CN" altLang="en-US" dirty="0"/>
              <a:t>紧邻核心圈的是与</a:t>
            </a:r>
            <a:r>
              <a:rPr lang="en-US" altLang="zh-CN" dirty="0"/>
              <a:t>Spark</a:t>
            </a:r>
            <a:r>
              <a:rPr lang="zh-CN" altLang="en-US" dirty="0"/>
              <a:t>相关的各类接口，比如</a:t>
            </a:r>
            <a:r>
              <a:rPr lang="en-US" altLang="zh-CN" dirty="0"/>
              <a:t>Java</a:t>
            </a:r>
            <a:r>
              <a:rPr lang="zh-CN" altLang="en-US" dirty="0"/>
              <a:t>，</a:t>
            </a:r>
            <a:r>
              <a:rPr lang="en-US" altLang="zh-CN" dirty="0"/>
              <a:t>Python</a:t>
            </a:r>
            <a:r>
              <a:rPr lang="zh-CN" altLang="en-US" dirty="0"/>
              <a:t>和</a:t>
            </a:r>
            <a:r>
              <a:rPr lang="en-US" altLang="zh-CN" dirty="0"/>
              <a:t>R</a:t>
            </a:r>
            <a:r>
              <a:rPr lang="zh-CN" altLang="en-US" dirty="0"/>
              <a:t>等。</a:t>
            </a:r>
          </a:p>
          <a:p>
            <a:r>
              <a:rPr lang="zh-CN" altLang="en-US" dirty="0"/>
              <a:t>这些接口的外部是针对不同类型数据的计算引擎。比如说针对关系型数据进行处理的</a:t>
            </a:r>
            <a:r>
              <a:rPr lang="en-US" altLang="zh-CN" dirty="0"/>
              <a:t>Spark SQL</a:t>
            </a:r>
            <a:r>
              <a:rPr lang="zh-CN" altLang="en-US" dirty="0"/>
              <a:t>，针对对流数据进行打包批量处理的</a:t>
            </a:r>
            <a:r>
              <a:rPr lang="en-US" altLang="zh-CN" dirty="0"/>
              <a:t>Spark Steam</a:t>
            </a:r>
            <a:r>
              <a:rPr lang="zh-CN" altLang="en-US" dirty="0"/>
              <a:t>，针对</a:t>
            </a:r>
            <a:r>
              <a:rPr lang="en-US" altLang="zh-CN" dirty="0"/>
              <a:t>Machine Learning</a:t>
            </a:r>
            <a:r>
              <a:rPr lang="zh-CN" altLang="en-US" dirty="0"/>
              <a:t>相关的库</a:t>
            </a:r>
            <a:r>
              <a:rPr lang="en-US" altLang="zh-CN" dirty="0" err="1"/>
              <a:t>MLib</a:t>
            </a:r>
            <a:r>
              <a:rPr lang="zh-CN" altLang="en-US" dirty="0"/>
              <a:t>，针对图的</a:t>
            </a:r>
            <a:r>
              <a:rPr lang="en-US" altLang="zh-CN" dirty="0" err="1"/>
              <a:t>GraphX</a:t>
            </a:r>
            <a:r>
              <a:rPr lang="zh-CN" altLang="en-US" dirty="0"/>
              <a:t>，以及针对大规模数据进行采样和计算从而缩短计算时间的</a:t>
            </a:r>
            <a:r>
              <a:rPr lang="en-US" altLang="zh-CN" dirty="0" err="1"/>
              <a:t>BlinkDB</a:t>
            </a:r>
            <a:r>
              <a:rPr lang="zh-CN" altLang="en-US" dirty="0"/>
              <a:t>。</a:t>
            </a:r>
          </a:p>
          <a:p>
            <a:r>
              <a:rPr lang="zh-CN" altLang="en-US" dirty="0"/>
              <a:t>再往外就是</a:t>
            </a:r>
            <a:r>
              <a:rPr lang="en-US" altLang="zh-CN" dirty="0"/>
              <a:t>Spark</a:t>
            </a:r>
            <a:r>
              <a:rPr lang="zh-CN" altLang="en-US" dirty="0"/>
              <a:t>运行的各种场景。比如说单机运行，在</a:t>
            </a:r>
            <a:r>
              <a:rPr lang="en-US" altLang="zh-CN" dirty="0"/>
              <a:t>Yarn</a:t>
            </a:r>
            <a:r>
              <a:rPr lang="zh-CN" altLang="en-US" dirty="0"/>
              <a:t>上进行管理运行等等。</a:t>
            </a:r>
          </a:p>
          <a:p>
            <a:r>
              <a:rPr lang="zh-CN" altLang="en-US" dirty="0"/>
              <a:t>最外层就涉及基础数据存储。我们可以用文档型数据库，关系型数据库，图数据库等等。所有这些数据存储系统</a:t>
            </a:r>
            <a:r>
              <a:rPr lang="en-US" altLang="zh-CN" dirty="0"/>
              <a:t>Spark</a:t>
            </a:r>
            <a:r>
              <a:rPr lang="zh-CN" altLang="en-US" dirty="0"/>
              <a:t>都能访问，这归功于</a:t>
            </a:r>
            <a:r>
              <a:rPr lang="en-US" altLang="zh-CN" dirty="0" err="1"/>
              <a:t>Techyon</a:t>
            </a:r>
            <a:r>
              <a:rPr lang="zh-CN" altLang="en-US" dirty="0"/>
              <a:t>。它对底层不同的数据存储系统进行封装，提供统一的</a:t>
            </a:r>
            <a:r>
              <a:rPr lang="en-US" altLang="zh-CN" dirty="0"/>
              <a:t>API</a:t>
            </a:r>
            <a:r>
              <a:rPr lang="zh-CN" altLang="en-US" dirty="0"/>
              <a:t>进行访问。它还可以看作是是对底层数据的缓存，更多关于</a:t>
            </a:r>
            <a:r>
              <a:rPr lang="en-US" altLang="zh-CN" dirty="0" err="1"/>
              <a:t>Techyon</a:t>
            </a:r>
            <a:r>
              <a:rPr lang="zh-CN" altLang="en-US" dirty="0"/>
              <a:t>的内容可以参照深入浅出</a:t>
            </a:r>
            <a:r>
              <a:rPr lang="en-US" altLang="zh-CN" dirty="0" err="1"/>
              <a:t>Techyon</a:t>
            </a:r>
            <a:r>
              <a:rPr lang="zh-CN" altLang="en-US" dirty="0"/>
              <a:t>。</a:t>
            </a:r>
          </a:p>
          <a:p>
            <a:br>
              <a:rPr lang="zh-CN" altLang="en-US" dirty="0"/>
            </a:b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94</a:t>
            </a:fld>
            <a:endParaRPr lang="zh-CN" altLang="en-US"/>
          </a:p>
        </p:txBody>
      </p:sp>
    </p:spTree>
    <p:extLst>
      <p:ext uri="{BB962C8B-B14F-4D97-AF65-F5344CB8AC3E}">
        <p14:creationId xmlns:p14="http://schemas.microsoft.com/office/powerpoint/2010/main" val="769717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Application</a:t>
            </a:r>
            <a:r>
              <a:rPr lang="zh-CN" altLang="en-US" dirty="0"/>
              <a:t>首先被</a:t>
            </a:r>
            <a:r>
              <a:rPr lang="en-US" altLang="zh-CN" dirty="0"/>
              <a:t>Driver</a:t>
            </a:r>
            <a:r>
              <a:rPr lang="zh-CN" altLang="en-US" dirty="0"/>
              <a:t>构建</a:t>
            </a:r>
            <a:r>
              <a:rPr lang="en-US" altLang="zh-CN" dirty="0"/>
              <a:t>DAG</a:t>
            </a:r>
            <a:r>
              <a:rPr lang="zh-CN" altLang="en-US" dirty="0"/>
              <a:t>图并分解成</a:t>
            </a:r>
            <a:r>
              <a:rPr lang="en-US" altLang="zh-CN" dirty="0"/>
              <a:t>Stage</a:t>
            </a:r>
            <a:r>
              <a:rPr lang="zh-CN" altLang="en-US" dirty="0"/>
              <a:t>。</a:t>
            </a:r>
          </a:p>
          <a:p>
            <a:r>
              <a:rPr lang="en-US" altLang="zh-CN" dirty="0"/>
              <a:t>2</a:t>
            </a:r>
            <a:r>
              <a:rPr lang="zh-CN" altLang="en-US" dirty="0"/>
              <a:t>，然后</a:t>
            </a:r>
            <a:r>
              <a:rPr lang="en-US" altLang="zh-CN" dirty="0"/>
              <a:t>Driver</a:t>
            </a:r>
            <a:r>
              <a:rPr lang="zh-CN" altLang="en-US" dirty="0"/>
              <a:t>向</a:t>
            </a:r>
            <a:r>
              <a:rPr lang="en-US" altLang="zh-CN" dirty="0"/>
              <a:t>Cluster Manager</a:t>
            </a:r>
            <a:r>
              <a:rPr lang="zh-CN" altLang="en-US" dirty="0"/>
              <a:t>申请资源。</a:t>
            </a:r>
          </a:p>
          <a:p>
            <a:r>
              <a:rPr lang="en-US" altLang="zh-CN" dirty="0"/>
              <a:t>3</a:t>
            </a:r>
            <a:r>
              <a:rPr lang="zh-CN" altLang="en-US" dirty="0"/>
              <a:t>，</a:t>
            </a:r>
            <a:r>
              <a:rPr lang="en-US" altLang="zh-CN" dirty="0"/>
              <a:t>Cluster Manager</a:t>
            </a:r>
            <a:r>
              <a:rPr lang="zh-CN" altLang="en-US" dirty="0"/>
              <a:t>向某些</a:t>
            </a:r>
            <a:r>
              <a:rPr lang="en-US" altLang="zh-CN" dirty="0"/>
              <a:t>Work Node</a:t>
            </a:r>
            <a:r>
              <a:rPr lang="zh-CN" altLang="en-US" dirty="0"/>
              <a:t>发送征召信号。</a:t>
            </a:r>
          </a:p>
          <a:p>
            <a:r>
              <a:rPr lang="en-US" altLang="zh-CN" dirty="0"/>
              <a:t>4</a:t>
            </a:r>
            <a:r>
              <a:rPr lang="zh-CN" altLang="en-US" dirty="0"/>
              <a:t>，被征召的</a:t>
            </a:r>
            <a:r>
              <a:rPr lang="en-US" altLang="zh-CN" dirty="0"/>
              <a:t>Work Node</a:t>
            </a:r>
            <a:r>
              <a:rPr lang="zh-CN" altLang="en-US" dirty="0"/>
              <a:t>启动</a:t>
            </a:r>
            <a:r>
              <a:rPr lang="en-US" altLang="zh-CN" dirty="0"/>
              <a:t>Executor</a:t>
            </a:r>
            <a:r>
              <a:rPr lang="zh-CN" altLang="en-US" dirty="0"/>
              <a:t>进程响应征召，并向</a:t>
            </a:r>
            <a:r>
              <a:rPr lang="en-US" altLang="zh-CN" dirty="0"/>
              <a:t>Driver</a:t>
            </a:r>
            <a:r>
              <a:rPr lang="zh-CN" altLang="en-US" dirty="0"/>
              <a:t>申请任务。</a:t>
            </a:r>
          </a:p>
          <a:p>
            <a:r>
              <a:rPr lang="en-US" altLang="zh-CN" dirty="0"/>
              <a:t>5</a:t>
            </a:r>
            <a:r>
              <a:rPr lang="zh-CN" altLang="en-US" dirty="0"/>
              <a:t>，</a:t>
            </a:r>
            <a:r>
              <a:rPr lang="en-US" altLang="zh-CN" dirty="0"/>
              <a:t>Driver</a:t>
            </a:r>
            <a:r>
              <a:rPr lang="zh-CN" altLang="en-US" dirty="0"/>
              <a:t>分配</a:t>
            </a:r>
            <a:r>
              <a:rPr lang="en-US" altLang="zh-CN" dirty="0"/>
              <a:t>Task</a:t>
            </a:r>
            <a:r>
              <a:rPr lang="zh-CN" altLang="en-US" dirty="0"/>
              <a:t>给</a:t>
            </a:r>
            <a:r>
              <a:rPr lang="en-US" altLang="zh-CN" dirty="0"/>
              <a:t>Work Node</a:t>
            </a:r>
            <a:r>
              <a:rPr lang="zh-CN" altLang="en-US" dirty="0"/>
              <a:t>。</a:t>
            </a:r>
          </a:p>
          <a:p>
            <a:r>
              <a:rPr lang="en-US" altLang="zh-CN" dirty="0"/>
              <a:t>6</a:t>
            </a:r>
            <a:r>
              <a:rPr lang="zh-CN" altLang="en-US" dirty="0"/>
              <a:t>，</a:t>
            </a:r>
            <a:r>
              <a:rPr lang="en-US" altLang="zh-CN" dirty="0"/>
              <a:t>Executor</a:t>
            </a:r>
            <a:r>
              <a:rPr lang="zh-CN" altLang="en-US" dirty="0"/>
              <a:t>以</a:t>
            </a:r>
            <a:r>
              <a:rPr lang="en-US" altLang="zh-CN" dirty="0"/>
              <a:t>Stage</a:t>
            </a:r>
            <a:r>
              <a:rPr lang="zh-CN" altLang="en-US" dirty="0"/>
              <a:t>为单位执行</a:t>
            </a:r>
            <a:r>
              <a:rPr lang="en-US" altLang="zh-CN" dirty="0"/>
              <a:t>Task</a:t>
            </a:r>
            <a:r>
              <a:rPr lang="zh-CN" altLang="en-US" dirty="0"/>
              <a:t>，期间</a:t>
            </a:r>
            <a:r>
              <a:rPr lang="en-US" altLang="zh-CN" dirty="0"/>
              <a:t>Driver</a:t>
            </a:r>
            <a:r>
              <a:rPr lang="zh-CN" altLang="en-US" dirty="0"/>
              <a:t>进行监控。</a:t>
            </a:r>
          </a:p>
          <a:p>
            <a:r>
              <a:rPr lang="en-US" altLang="zh-CN" dirty="0"/>
              <a:t>7</a:t>
            </a:r>
            <a:r>
              <a:rPr lang="zh-CN" altLang="en-US" dirty="0"/>
              <a:t>，</a:t>
            </a:r>
            <a:r>
              <a:rPr lang="en-US" altLang="zh-CN" dirty="0"/>
              <a:t>Driver</a:t>
            </a:r>
            <a:r>
              <a:rPr lang="zh-CN" altLang="en-US" dirty="0"/>
              <a:t>收到</a:t>
            </a:r>
            <a:r>
              <a:rPr lang="en-US" altLang="zh-CN" dirty="0"/>
              <a:t>Executor</a:t>
            </a:r>
            <a:r>
              <a:rPr lang="zh-CN" altLang="en-US" dirty="0"/>
              <a:t>任务完成的信号后向</a:t>
            </a:r>
            <a:r>
              <a:rPr lang="en-US" altLang="zh-CN" dirty="0"/>
              <a:t>Cluster Manager</a:t>
            </a:r>
            <a:r>
              <a:rPr lang="zh-CN" altLang="en-US" dirty="0"/>
              <a:t>发送注销信号。</a:t>
            </a:r>
          </a:p>
          <a:p>
            <a:r>
              <a:rPr lang="en-US" altLang="zh-CN" dirty="0"/>
              <a:t>8</a:t>
            </a:r>
            <a:r>
              <a:rPr lang="zh-CN" altLang="en-US" dirty="0"/>
              <a:t>，</a:t>
            </a:r>
            <a:r>
              <a:rPr lang="en-US" altLang="zh-CN" dirty="0"/>
              <a:t>Cluster Manager</a:t>
            </a:r>
            <a:r>
              <a:rPr lang="zh-CN" altLang="en-US" dirty="0"/>
              <a:t>向</a:t>
            </a:r>
            <a:r>
              <a:rPr lang="en-US" altLang="zh-CN" dirty="0"/>
              <a:t>Work Node</a:t>
            </a:r>
            <a:r>
              <a:rPr lang="zh-CN" altLang="en-US" dirty="0"/>
              <a:t>发送释放资源信号。</a:t>
            </a:r>
          </a:p>
          <a:p>
            <a:r>
              <a:rPr lang="en-US" altLang="zh-CN" dirty="0"/>
              <a:t>9</a:t>
            </a:r>
            <a:r>
              <a:rPr lang="zh-CN" altLang="en-US" dirty="0"/>
              <a:t>，</a:t>
            </a:r>
            <a:r>
              <a:rPr lang="en-US" altLang="zh-CN" dirty="0"/>
              <a:t>Work Node</a:t>
            </a:r>
            <a:r>
              <a:rPr lang="zh-CN" altLang="en-US" dirty="0"/>
              <a:t>对应</a:t>
            </a:r>
            <a:r>
              <a:rPr lang="en-US" altLang="zh-CN" dirty="0"/>
              <a:t>Executor</a:t>
            </a:r>
            <a:r>
              <a:rPr lang="zh-CN" altLang="en-US" dirty="0"/>
              <a:t>停止运行。</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98</a:t>
            </a:fld>
            <a:endParaRPr lang="zh-CN" altLang="en-US"/>
          </a:p>
        </p:txBody>
      </p:sp>
    </p:spTree>
    <p:extLst>
      <p:ext uri="{BB962C8B-B14F-4D97-AF65-F5344CB8AC3E}">
        <p14:creationId xmlns:p14="http://schemas.microsoft.com/office/powerpoint/2010/main" val="2118397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marR="0" lvl="0" indent="-342900" algn="l" defTabSz="914400" rtl="0" eaLnBrk="1" fontAlgn="auto" latinLnBrk="0" hangingPunct="1">
              <a:lnSpc>
                <a:spcPts val="3600"/>
              </a:lnSpc>
              <a:spcBef>
                <a:spcPct val="20000"/>
              </a:spcBef>
              <a:spcAft>
                <a:spcPts val="0"/>
              </a:spcAft>
              <a:buClrTx/>
              <a:buSzTx/>
              <a:buFont typeface="Wingdings" pitchFamily="2" charset="2"/>
              <a:buChar char="u"/>
              <a:tabLst/>
              <a:defRPr/>
            </a:pP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快手计算链路是从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DB/</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Binlog</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以及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WebService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Log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实时入到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中，然后接入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Flink</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做实时计算，其中包括实时数仓、实时分析以及实时训练，最后的结果存到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Druid</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Kudu</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HBase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ClickHouse</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里面；同时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Kafka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数据实时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Dump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一份到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Hadoop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集群，然后通过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Hive</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MapReduce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或者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Spark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来做离线计算；最终实时计算和离线计算的结果数据会用内部自研 </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BI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工具 </a:t>
            </a:r>
            <a:r>
              <a:rPr kumimoji="0" lang="en-US" altLang="zh-CN" sz="2400" b="0" i="0" u="none" strike="noStrike" kern="1200" cap="none" spc="0" normalizeH="0" baseline="0" noProof="0" dirty="0" err="1">
                <a:ln>
                  <a:noFill/>
                </a:ln>
                <a:solidFill>
                  <a:prstClr val="black"/>
                </a:solidFill>
                <a:effectLst/>
                <a:uLnTx/>
                <a:uFillTx/>
                <a:latin typeface="微软雅黑" pitchFamily="34" charset="-122"/>
                <a:ea typeface="微软雅黑" pitchFamily="34" charset="-122"/>
                <a:cs typeface="+mn-cs"/>
              </a:rPr>
              <a:t>KwaiBI</a:t>
            </a:r>
            <a:r>
              <a:rPr kumimoji="0" lang="en-US" altLang="zh-CN"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 </a:t>
            </a:r>
            <a:r>
              <a:rPr kumimoji="0" lang="zh-CN" altLang="en-US" sz="24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来展现出来。</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109</a:t>
            </a:fld>
            <a:endParaRPr lang="zh-CN" altLang="en-US"/>
          </a:p>
        </p:txBody>
      </p:sp>
    </p:spTree>
    <p:extLst>
      <p:ext uri="{BB962C8B-B14F-4D97-AF65-F5344CB8AC3E}">
        <p14:creationId xmlns:p14="http://schemas.microsoft.com/office/powerpoint/2010/main" val="32545155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在快手应用的典型场景案例包括：</a:t>
            </a:r>
          </a:p>
          <a:p>
            <a:pPr algn="l">
              <a:buFont typeface="Arial" panose="020B0604020202020204" pitchFamily="34" charset="0"/>
              <a:buChar char="•"/>
            </a:pPr>
            <a:r>
              <a:rPr lang="zh-CN" altLang="en-US" b="0" i="0" dirty="0">
                <a:solidFill>
                  <a:srgbClr val="121212"/>
                </a:solidFill>
                <a:effectLst/>
                <a:latin typeface="-apple-system"/>
              </a:rPr>
              <a:t>快手是分享短视频跟直播的平台，快手</a:t>
            </a:r>
            <a:r>
              <a:rPr lang="zh-CN" altLang="en-US" b="1" i="0" dirty="0">
                <a:solidFill>
                  <a:srgbClr val="121212"/>
                </a:solidFill>
                <a:effectLst/>
                <a:latin typeface="-apple-system"/>
              </a:rPr>
              <a:t>短视频、直播的质量监控</a:t>
            </a:r>
            <a:r>
              <a:rPr lang="zh-CN" altLang="en-US" b="0" i="0" dirty="0">
                <a:solidFill>
                  <a:srgbClr val="121212"/>
                </a:solidFill>
                <a:effectLst/>
                <a:latin typeface="-apple-system"/>
              </a:rPr>
              <a:t>是通过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进行实时统计，比如直播观众端、主播端的播放量、卡顿率、开播失败率等跟直播质量相关的多种监控指标；</a:t>
            </a:r>
          </a:p>
          <a:p>
            <a:pPr algn="l">
              <a:buFont typeface="Arial" panose="020B0604020202020204" pitchFamily="34" charset="0"/>
              <a:buChar char="•"/>
            </a:pPr>
            <a:r>
              <a:rPr lang="zh-CN" altLang="en-US" b="1" i="0" dirty="0">
                <a:solidFill>
                  <a:srgbClr val="121212"/>
                </a:solidFill>
                <a:effectLst/>
                <a:latin typeface="-apple-system"/>
              </a:rPr>
              <a:t>用户增长分析</a:t>
            </a:r>
            <a:r>
              <a:rPr lang="zh-CN" altLang="en-US" b="0" i="0" dirty="0">
                <a:solidFill>
                  <a:srgbClr val="121212"/>
                </a:solidFill>
                <a:effectLst/>
                <a:latin typeface="-apple-system"/>
              </a:rPr>
              <a:t>，实时统计各投放渠道拉新情况，根据效果实时调整各渠道的投放量；</a:t>
            </a:r>
          </a:p>
          <a:p>
            <a:pPr algn="l">
              <a:buFont typeface="Arial" panose="020B0604020202020204" pitchFamily="34" charset="0"/>
              <a:buChar char="•"/>
            </a:pPr>
            <a:r>
              <a:rPr lang="zh-CN" altLang="en-US" b="1" i="0" dirty="0">
                <a:solidFill>
                  <a:srgbClr val="121212"/>
                </a:solidFill>
                <a:effectLst/>
                <a:latin typeface="-apple-system"/>
              </a:rPr>
              <a:t>实时数据处理</a:t>
            </a:r>
            <a:r>
              <a:rPr lang="zh-CN" altLang="en-US" b="0" i="0" dirty="0">
                <a:solidFill>
                  <a:srgbClr val="121212"/>
                </a:solidFill>
                <a:effectLst/>
                <a:latin typeface="-apple-system"/>
              </a:rPr>
              <a:t>，广告展现流、点击流实时 </a:t>
            </a:r>
            <a:r>
              <a:rPr lang="en-US" altLang="zh-CN" b="0" i="0" dirty="0">
                <a:solidFill>
                  <a:srgbClr val="121212"/>
                </a:solidFill>
                <a:effectLst/>
                <a:latin typeface="-apple-system"/>
              </a:rPr>
              <a:t>Join</a:t>
            </a:r>
            <a:r>
              <a:rPr lang="zh-CN" altLang="en-US" b="0" i="0" dirty="0">
                <a:solidFill>
                  <a:srgbClr val="121212"/>
                </a:solidFill>
                <a:effectLst/>
                <a:latin typeface="-apple-system"/>
              </a:rPr>
              <a:t>，客户端日志的拆分等；</a:t>
            </a:r>
          </a:p>
          <a:p>
            <a:pPr algn="l">
              <a:buFont typeface="Arial" panose="020B0604020202020204" pitchFamily="34" charset="0"/>
              <a:buChar char="•"/>
            </a:pPr>
            <a:r>
              <a:rPr lang="zh-CN" altLang="en-US" b="1" i="0" dirty="0">
                <a:solidFill>
                  <a:srgbClr val="121212"/>
                </a:solidFill>
                <a:effectLst/>
                <a:latin typeface="-apple-system"/>
              </a:rPr>
              <a:t>直播 </a:t>
            </a:r>
            <a:r>
              <a:rPr lang="en-US" altLang="zh-CN" b="1" i="0" dirty="0">
                <a:solidFill>
                  <a:srgbClr val="121212"/>
                </a:solidFill>
                <a:effectLst/>
                <a:latin typeface="-apple-system"/>
              </a:rPr>
              <a:t>CDN </a:t>
            </a:r>
            <a:r>
              <a:rPr lang="zh-CN" altLang="en-US" b="1" i="0" dirty="0">
                <a:solidFill>
                  <a:srgbClr val="121212"/>
                </a:solidFill>
                <a:effectLst/>
                <a:latin typeface="-apple-system"/>
              </a:rPr>
              <a:t>调度</a:t>
            </a:r>
            <a:r>
              <a:rPr lang="zh-CN" altLang="en-US" b="0" i="0" dirty="0">
                <a:solidFill>
                  <a:srgbClr val="121212"/>
                </a:solidFill>
                <a:effectLst/>
                <a:latin typeface="-apple-system"/>
              </a:rPr>
              <a:t>，实时监控各 </a:t>
            </a:r>
            <a:r>
              <a:rPr lang="en-US" altLang="zh-CN" b="0" i="0" dirty="0">
                <a:solidFill>
                  <a:srgbClr val="121212"/>
                </a:solidFill>
                <a:effectLst/>
                <a:latin typeface="-apple-system"/>
              </a:rPr>
              <a:t>CDN </a:t>
            </a:r>
            <a:r>
              <a:rPr lang="zh-CN" altLang="en-US" b="0" i="0" dirty="0">
                <a:solidFill>
                  <a:srgbClr val="121212"/>
                </a:solidFill>
                <a:effectLst/>
                <a:latin typeface="-apple-system"/>
              </a:rPr>
              <a:t>厂商质量，通过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实时训练调整各个 </a:t>
            </a:r>
            <a:r>
              <a:rPr lang="en-US" altLang="zh-CN" b="0" i="0" dirty="0">
                <a:solidFill>
                  <a:srgbClr val="121212"/>
                </a:solidFill>
                <a:effectLst/>
                <a:latin typeface="-apple-system"/>
              </a:rPr>
              <a:t>CDN </a:t>
            </a:r>
            <a:r>
              <a:rPr lang="zh-CN" altLang="en-US" b="0" i="0" dirty="0">
                <a:solidFill>
                  <a:srgbClr val="121212"/>
                </a:solidFill>
                <a:effectLst/>
                <a:latin typeface="-apple-system"/>
              </a:rPr>
              <a:t>厂商流量配比。</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111</a:t>
            </a:fld>
            <a:endParaRPr lang="zh-CN" altLang="en-US"/>
          </a:p>
        </p:txBody>
      </p:sp>
    </p:spTree>
    <p:extLst>
      <p:ext uri="{BB962C8B-B14F-4D97-AF65-F5344CB8AC3E}">
        <p14:creationId xmlns:p14="http://schemas.microsoft.com/office/powerpoint/2010/main" val="2041462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快手目前集群规模有 </a:t>
            </a:r>
            <a:r>
              <a:rPr lang="en-US" altLang="zh-CN" b="0" i="0" dirty="0">
                <a:solidFill>
                  <a:srgbClr val="121212"/>
                </a:solidFill>
                <a:effectLst/>
                <a:latin typeface="-apple-system"/>
              </a:rPr>
              <a:t>1500 </a:t>
            </a:r>
            <a:r>
              <a:rPr lang="zh-CN" altLang="en-US" b="0" i="0" dirty="0">
                <a:solidFill>
                  <a:srgbClr val="121212"/>
                </a:solidFill>
                <a:effectLst/>
                <a:latin typeface="-apple-system"/>
              </a:rPr>
              <a:t>台左右，日处理条目数总共有</a:t>
            </a:r>
            <a:r>
              <a:rPr lang="en-US" altLang="zh-CN" b="0" i="0" dirty="0">
                <a:solidFill>
                  <a:srgbClr val="121212"/>
                </a:solidFill>
                <a:effectLst/>
                <a:latin typeface="-apple-system"/>
              </a:rPr>
              <a:t>3</a:t>
            </a:r>
            <a:r>
              <a:rPr lang="zh-CN" altLang="en-US" b="0" i="0" dirty="0">
                <a:solidFill>
                  <a:srgbClr val="121212"/>
                </a:solidFill>
                <a:effectLst/>
                <a:latin typeface="-apple-system"/>
              </a:rPr>
              <a:t>万亿，峰值处理条目数大约是 </a:t>
            </a:r>
            <a:r>
              <a:rPr lang="en-US" altLang="zh-CN" b="0" i="0" dirty="0">
                <a:solidFill>
                  <a:srgbClr val="121212"/>
                </a:solidFill>
                <a:effectLst/>
                <a:latin typeface="-apple-system"/>
              </a:rPr>
              <a:t>3</a:t>
            </a:r>
            <a:r>
              <a:rPr lang="zh-CN" altLang="en-US" b="0" i="0" dirty="0">
                <a:solidFill>
                  <a:srgbClr val="121212"/>
                </a:solidFill>
                <a:effectLst/>
                <a:latin typeface="-apple-system"/>
              </a:rPr>
              <a:t>亿</a:t>
            </a:r>
            <a:r>
              <a:rPr lang="en-US" altLang="zh-CN" b="0" i="0" dirty="0">
                <a:solidFill>
                  <a:srgbClr val="121212"/>
                </a:solidFill>
                <a:effectLst/>
                <a:latin typeface="-apple-system"/>
              </a:rPr>
              <a:t>/s </a:t>
            </a:r>
            <a:r>
              <a:rPr lang="zh-CN" altLang="en-US" b="0" i="0" dirty="0">
                <a:solidFill>
                  <a:srgbClr val="121212"/>
                </a:solidFill>
                <a:effectLst/>
                <a:latin typeface="-apple-system"/>
              </a:rPr>
              <a:t>左右。集群部署都是 </a:t>
            </a:r>
            <a:r>
              <a:rPr lang="en-US" altLang="zh-CN" b="0" i="0" dirty="0">
                <a:solidFill>
                  <a:srgbClr val="121212"/>
                </a:solidFill>
                <a:effectLst/>
                <a:latin typeface="-apple-system"/>
              </a:rPr>
              <a:t>On Yarn </a:t>
            </a:r>
            <a:r>
              <a:rPr lang="zh-CN" altLang="en-US" b="0" i="0" dirty="0">
                <a:solidFill>
                  <a:srgbClr val="121212"/>
                </a:solidFill>
                <a:effectLst/>
                <a:latin typeface="-apple-system"/>
              </a:rPr>
              <a:t>模式，实时集群和离线集群混合部署，通过 </a:t>
            </a:r>
            <a:r>
              <a:rPr lang="en-US" altLang="zh-CN" b="0" i="0" dirty="0">
                <a:solidFill>
                  <a:srgbClr val="121212"/>
                </a:solidFill>
                <a:effectLst/>
                <a:latin typeface="-apple-system"/>
              </a:rPr>
              <a:t>Yarn </a:t>
            </a:r>
            <a:r>
              <a:rPr lang="zh-CN" altLang="en-US" b="0" i="0" dirty="0">
                <a:solidFill>
                  <a:srgbClr val="121212"/>
                </a:solidFill>
                <a:effectLst/>
                <a:latin typeface="-apple-system"/>
              </a:rPr>
              <a:t>标签进行物理隔离，实时集群是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专用集群，针对隔离性、稳定性要求极高的业务部署。</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112</a:t>
            </a:fld>
            <a:endParaRPr lang="zh-CN" altLang="en-US"/>
          </a:p>
        </p:txBody>
      </p:sp>
    </p:spTree>
    <p:extLst>
      <p:ext uri="{BB962C8B-B14F-4D97-AF65-F5344CB8AC3E}">
        <p14:creationId xmlns:p14="http://schemas.microsoft.com/office/powerpoint/2010/main" val="421224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a:t>HBase</a:t>
            </a:r>
            <a:r>
              <a:rPr lang="zh-CN" altLang="en-US" dirty="0"/>
              <a:t>：来源于</a:t>
            </a:r>
            <a:r>
              <a:rPr lang="en-US" altLang="zh-CN" dirty="0"/>
              <a:t>Google</a:t>
            </a:r>
            <a:r>
              <a:rPr lang="zh-CN" altLang="en-US" dirty="0"/>
              <a:t>的</a:t>
            </a:r>
            <a:r>
              <a:rPr lang="en-US" altLang="zh-CN" dirty="0" err="1"/>
              <a:t>BigTable</a:t>
            </a:r>
            <a:r>
              <a:rPr lang="zh-CN" altLang="en-US" dirty="0"/>
              <a:t>；是一个高可靠性、高性能、面向列、可伸缩的分布式数据库。</a:t>
            </a:r>
          </a:p>
          <a:p>
            <a:br>
              <a:rPr lang="zh-CN" altLang="en-US" dirty="0"/>
            </a:br>
            <a:endParaRPr lang="zh-CN" altLang="en-US" dirty="0"/>
          </a:p>
          <a:p>
            <a:r>
              <a:rPr lang="en-US" altLang="zh-CN" b="1" dirty="0"/>
              <a:t>Hive</a:t>
            </a:r>
            <a:r>
              <a:rPr lang="zh-CN" altLang="en-US" dirty="0"/>
              <a:t>：是一个数据仓库工具，可以将结构化的数据文件映射为一张数据库表，通过类</a:t>
            </a:r>
            <a:r>
              <a:rPr lang="en-US" altLang="zh-CN" dirty="0"/>
              <a:t>SQL</a:t>
            </a:r>
            <a:r>
              <a:rPr lang="zh-CN" altLang="en-US" dirty="0"/>
              <a:t>语句快速实现简单的</a:t>
            </a:r>
            <a:r>
              <a:rPr lang="en-US" altLang="zh-CN" dirty="0"/>
              <a:t>MapReduce</a:t>
            </a:r>
            <a:r>
              <a:rPr lang="zh-CN" altLang="en-US" dirty="0"/>
              <a:t>统计，不必开发专门的</a:t>
            </a:r>
            <a:r>
              <a:rPr lang="en-US" altLang="zh-CN" dirty="0"/>
              <a:t>MapReduce</a:t>
            </a:r>
            <a:r>
              <a:rPr lang="zh-CN" altLang="en-US" dirty="0"/>
              <a:t>应用，十分适合数据仓库的统计分析。</a:t>
            </a:r>
          </a:p>
          <a:p>
            <a:br>
              <a:rPr lang="zh-CN" altLang="en-US" dirty="0"/>
            </a:br>
            <a:endParaRPr lang="zh-CN" altLang="en-US" dirty="0"/>
          </a:p>
          <a:p>
            <a:r>
              <a:rPr lang="en-US" altLang="zh-CN" b="1" dirty="0"/>
              <a:t>Pig</a:t>
            </a:r>
            <a:r>
              <a:rPr lang="zh-CN" altLang="en-US" dirty="0"/>
              <a:t>：是一个基于</a:t>
            </a:r>
            <a:r>
              <a:rPr lang="en-US" altLang="zh-CN" dirty="0"/>
              <a:t>Hadoop</a:t>
            </a:r>
            <a:r>
              <a:rPr lang="zh-CN" altLang="en-US" dirty="0"/>
              <a:t>的大规模数据分析工具，它提供的</a:t>
            </a:r>
            <a:r>
              <a:rPr lang="en-US" altLang="zh-CN" dirty="0"/>
              <a:t>SQL-LIKE</a:t>
            </a:r>
            <a:r>
              <a:rPr lang="zh-CN" altLang="en-US" dirty="0"/>
              <a:t>语言叫</a:t>
            </a:r>
            <a:r>
              <a:rPr lang="en-US" altLang="zh-CN" dirty="0"/>
              <a:t>Pig Latin</a:t>
            </a:r>
            <a:r>
              <a:rPr lang="zh-CN" altLang="en-US" dirty="0"/>
              <a:t>，该语言的编译器会把类</a:t>
            </a:r>
            <a:r>
              <a:rPr lang="en-US" altLang="zh-CN" dirty="0"/>
              <a:t>SQL</a:t>
            </a:r>
            <a:r>
              <a:rPr lang="zh-CN" altLang="en-US" dirty="0"/>
              <a:t>的数据分析请求转换为一系列经过优化处理的</a:t>
            </a:r>
            <a:r>
              <a:rPr lang="en-US" altLang="zh-CN" dirty="0"/>
              <a:t>MapReduce</a:t>
            </a:r>
            <a:r>
              <a:rPr lang="zh-CN" altLang="en-US" dirty="0"/>
              <a:t>运算。</a:t>
            </a:r>
          </a:p>
          <a:p>
            <a:br>
              <a:rPr lang="zh-CN" altLang="en-US" dirty="0"/>
            </a:br>
            <a:endParaRPr lang="zh-CN" altLang="en-US" dirty="0"/>
          </a:p>
          <a:p>
            <a:r>
              <a:rPr lang="en-US" altLang="zh-CN" b="1" dirty="0" err="1"/>
              <a:t>ZooKeeper</a:t>
            </a:r>
            <a:r>
              <a:rPr lang="zh-CN" altLang="en-US" dirty="0"/>
              <a:t>：来源于</a:t>
            </a:r>
            <a:r>
              <a:rPr lang="en-US" altLang="zh-CN" dirty="0"/>
              <a:t>Google</a:t>
            </a:r>
            <a:r>
              <a:rPr lang="zh-CN" altLang="en-US" dirty="0"/>
              <a:t>的</a:t>
            </a:r>
            <a:r>
              <a:rPr lang="en-US" altLang="zh-CN" dirty="0"/>
              <a:t>Chubby</a:t>
            </a:r>
            <a:r>
              <a:rPr lang="zh-CN" altLang="en-US" dirty="0"/>
              <a:t>；它主要是用来解决分布式应用中经常遇到的一些数据管理问题，简化分布式应用协调及其管理的难度。</a:t>
            </a:r>
          </a:p>
          <a:p>
            <a:br>
              <a:rPr lang="zh-CN" altLang="en-US" dirty="0"/>
            </a:br>
            <a:endParaRPr lang="zh-CN" altLang="en-US" dirty="0"/>
          </a:p>
          <a:p>
            <a:r>
              <a:rPr lang="en-US" altLang="zh-CN" b="1" dirty="0"/>
              <a:t>Ambari</a:t>
            </a:r>
            <a:r>
              <a:rPr lang="zh-CN" altLang="en-US" dirty="0"/>
              <a:t>：</a:t>
            </a:r>
            <a:r>
              <a:rPr lang="en-US" altLang="zh-CN" dirty="0"/>
              <a:t>Hadoop</a:t>
            </a:r>
            <a:r>
              <a:rPr lang="zh-CN" altLang="en-US" dirty="0"/>
              <a:t>管理工具，可以快捷地监控、部署、管理集群。</a:t>
            </a:r>
          </a:p>
          <a:p>
            <a:br>
              <a:rPr lang="zh-CN" altLang="en-US" dirty="0"/>
            </a:br>
            <a:endParaRPr lang="zh-CN" altLang="en-US" dirty="0"/>
          </a:p>
          <a:p>
            <a:r>
              <a:rPr lang="en-US" altLang="zh-CN" b="1" dirty="0"/>
              <a:t>Sqoop</a:t>
            </a:r>
            <a:r>
              <a:rPr lang="zh-CN" altLang="en-US" dirty="0"/>
              <a:t>：用于在</a:t>
            </a:r>
            <a:r>
              <a:rPr lang="en-US" altLang="zh-CN" dirty="0"/>
              <a:t>Hadoop</a:t>
            </a:r>
            <a:r>
              <a:rPr lang="zh-CN" altLang="en-US" dirty="0"/>
              <a:t>与传统的数据库间进行数据的传递。</a:t>
            </a:r>
          </a:p>
          <a:p>
            <a:br>
              <a:rPr lang="zh-CN" altLang="en-US" dirty="0"/>
            </a:br>
            <a:endParaRPr lang="zh-CN" altLang="en-US" dirty="0"/>
          </a:p>
          <a:p>
            <a:r>
              <a:rPr lang="en-US" altLang="zh-CN" b="1" dirty="0"/>
              <a:t>Mahout</a:t>
            </a:r>
            <a:r>
              <a:rPr lang="zh-CN" altLang="en-US" dirty="0"/>
              <a:t>：一个可扩展的</a:t>
            </a:r>
            <a:r>
              <a:rPr lang="zh-CN" altLang="en-US" dirty="0">
                <a:hlinkClick r:id="rId3"/>
              </a:rPr>
              <a:t>机器学习</a:t>
            </a:r>
            <a:r>
              <a:rPr lang="zh-CN" altLang="en-US" dirty="0"/>
              <a:t>和数据挖掘库。</a:t>
            </a:r>
          </a:p>
          <a:p>
            <a:br>
              <a:rPr lang="zh-CN" altLang="en-US" dirty="0"/>
            </a:br>
            <a:br>
              <a:rPr lang="zh-CN" altLang="en-US" dirty="0"/>
            </a:br>
            <a:r>
              <a:rPr lang="zh-CN" altLang="en-US" dirty="0"/>
              <a:t>作者：小枣君</a:t>
            </a:r>
            <a:br>
              <a:rPr lang="zh-CN" altLang="en-US" dirty="0"/>
            </a:br>
            <a:r>
              <a:rPr lang="zh-CN" altLang="en-US" dirty="0"/>
              <a:t>链接：</a:t>
            </a:r>
            <a:r>
              <a:rPr lang="en-US" altLang="zh-CN" dirty="0"/>
              <a:t>https://zhuanlan.zhihu.com/p/54994736</a:t>
            </a:r>
            <a:br>
              <a:rPr lang="en-US" altLang="zh-CN" dirty="0"/>
            </a:br>
            <a:r>
              <a:rPr lang="zh-CN" altLang="en-US" dirty="0"/>
              <a:t>来源：知乎</a:t>
            </a:r>
            <a:br>
              <a:rPr lang="zh-CN" altLang="en-US" dirty="0"/>
            </a:br>
            <a:r>
              <a:rPr lang="zh-CN" altLang="en-US" dirty="0"/>
              <a:t>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22</a:t>
            </a:fld>
            <a:endParaRPr lang="zh-CN" altLang="en-US"/>
          </a:p>
        </p:txBody>
      </p:sp>
    </p:spTree>
    <p:extLst>
      <p:ext uri="{BB962C8B-B14F-4D97-AF65-F5344CB8AC3E}">
        <p14:creationId xmlns:p14="http://schemas.microsoft.com/office/powerpoint/2010/main" val="26885541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快手内部有这样的应用场景，每天的数据量在百亿级别，业务方需要在数据中任选五个以内的维度组合进行全维的建模进而计算累计的 </a:t>
            </a:r>
            <a:r>
              <a:rPr lang="en-US" altLang="zh-CN" b="0" i="0" dirty="0">
                <a:solidFill>
                  <a:srgbClr val="121212"/>
                </a:solidFill>
                <a:effectLst/>
                <a:latin typeface="-apple-system"/>
              </a:rPr>
              <a:t>PV ( Page View </a:t>
            </a:r>
            <a:r>
              <a:rPr lang="zh-CN" altLang="en-US" b="0" i="0" dirty="0">
                <a:solidFill>
                  <a:srgbClr val="121212"/>
                </a:solidFill>
                <a:effectLst/>
                <a:latin typeface="-apple-system"/>
              </a:rPr>
              <a:t>访问量 </a:t>
            </a:r>
            <a:r>
              <a:rPr lang="en-US" altLang="zh-CN" b="0" i="0" dirty="0">
                <a:solidFill>
                  <a:srgbClr val="121212"/>
                </a:solidFill>
                <a:effectLst/>
                <a:latin typeface="-apple-system"/>
              </a:rPr>
              <a:t>)</a:t>
            </a:r>
            <a:r>
              <a:rPr lang="zh-CN" altLang="en-US" b="0" i="0" dirty="0">
                <a:solidFill>
                  <a:srgbClr val="121212"/>
                </a:solidFill>
                <a:effectLst/>
                <a:latin typeface="-apple-system"/>
              </a:rPr>
              <a:t>、</a:t>
            </a:r>
            <a:r>
              <a:rPr lang="en-US" altLang="zh-CN" b="0" i="0" dirty="0">
                <a:solidFill>
                  <a:srgbClr val="121212"/>
                </a:solidFill>
                <a:effectLst/>
                <a:latin typeface="-apple-system"/>
              </a:rPr>
              <a:t>UV ( Unique Visitor </a:t>
            </a:r>
            <a:r>
              <a:rPr lang="zh-CN" altLang="en-US" b="0" i="0" dirty="0">
                <a:solidFill>
                  <a:srgbClr val="121212"/>
                </a:solidFill>
                <a:effectLst/>
                <a:latin typeface="-apple-system"/>
              </a:rPr>
              <a:t>独立访客 </a:t>
            </a:r>
            <a:r>
              <a:rPr lang="en-US" altLang="zh-CN" b="0" i="0" dirty="0">
                <a:solidFill>
                  <a:srgbClr val="121212"/>
                </a:solidFill>
                <a:effectLst/>
                <a:latin typeface="-apple-system"/>
              </a:rPr>
              <a:t>)</a:t>
            </a:r>
            <a:r>
              <a:rPr lang="zh-CN" altLang="en-US" b="0" i="0" dirty="0">
                <a:solidFill>
                  <a:srgbClr val="121212"/>
                </a:solidFill>
                <a:effectLst/>
                <a:latin typeface="-apple-system"/>
              </a:rPr>
              <a:t>、新增或者留存等这样的指标，然后指标的计算结果要实时进行图形化报表展示供给业务分析人员进行分析。</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113</a:t>
            </a:fld>
            <a:endParaRPr lang="zh-CN" altLang="en-US"/>
          </a:p>
        </p:txBody>
      </p:sp>
    </p:spTree>
    <p:extLst>
      <p:ext uri="{BB962C8B-B14F-4D97-AF65-F5344CB8AC3E}">
        <p14:creationId xmlns:p14="http://schemas.microsoft.com/office/powerpoint/2010/main" val="35206587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现在社区已经有一些 </a:t>
            </a:r>
            <a:r>
              <a:rPr lang="en-US" altLang="zh-CN" b="0" i="0" dirty="0">
                <a:solidFill>
                  <a:srgbClr val="121212"/>
                </a:solidFill>
                <a:effectLst/>
                <a:latin typeface="-apple-system"/>
              </a:rPr>
              <a:t>OLAP </a:t>
            </a:r>
            <a:r>
              <a:rPr lang="zh-CN" altLang="en-US" b="0" i="0" dirty="0">
                <a:solidFill>
                  <a:srgbClr val="121212"/>
                </a:solidFill>
                <a:effectLst/>
                <a:latin typeface="-apple-system"/>
              </a:rPr>
              <a:t>实时分析的工具，像 </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zh-CN" altLang="en-US" b="0" i="0" dirty="0">
                <a:solidFill>
                  <a:srgbClr val="121212"/>
                </a:solidFill>
                <a:effectLst/>
                <a:latin typeface="-apple-system"/>
              </a:rPr>
              <a:t>；目前快手采用的是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的方案，在前期调研阶段对这三种方案从计算能力、分组聚合能力、查询并发以及查询延迟四个方面结合实时多维查询业务场景进行对比分析：</a:t>
            </a:r>
          </a:p>
          <a:p>
            <a:pPr algn="l">
              <a:buFont typeface="Arial" panose="020B0604020202020204" pitchFamily="34" charset="0"/>
              <a:buChar char="•"/>
            </a:pPr>
            <a:r>
              <a:rPr lang="zh-CN" altLang="en-US" b="1" i="0" dirty="0">
                <a:solidFill>
                  <a:srgbClr val="121212"/>
                </a:solidFill>
                <a:effectLst/>
                <a:latin typeface="-apple-system"/>
              </a:rPr>
              <a:t>计算能力方面</a:t>
            </a:r>
            <a:r>
              <a:rPr lang="zh-CN" altLang="en-US" b="0" i="0" dirty="0">
                <a:solidFill>
                  <a:srgbClr val="121212"/>
                </a:solidFill>
                <a:effectLst/>
                <a:latin typeface="-apple-system"/>
              </a:rPr>
              <a:t>：多维查询这种业务场景需要支持 </a:t>
            </a:r>
            <a:r>
              <a:rPr lang="en-US" altLang="zh-CN" b="0" i="0" dirty="0">
                <a:solidFill>
                  <a:srgbClr val="121212"/>
                </a:solidFill>
                <a:effectLst/>
                <a:latin typeface="-apple-system"/>
              </a:rPr>
              <a:t>Sum</a:t>
            </a:r>
            <a:r>
              <a:rPr lang="zh-CN" altLang="en-US" b="0" i="0" dirty="0">
                <a:solidFill>
                  <a:srgbClr val="121212"/>
                </a:solidFill>
                <a:effectLst/>
                <a:latin typeface="-apple-system"/>
              </a:rPr>
              <a:t>、</a:t>
            </a:r>
            <a:r>
              <a:rPr lang="en-US" altLang="zh-CN" b="0" i="0" dirty="0">
                <a:solidFill>
                  <a:srgbClr val="121212"/>
                </a:solidFill>
                <a:effectLst/>
                <a:latin typeface="-apple-system"/>
              </a:rPr>
              <a:t>Count </a:t>
            </a:r>
            <a:r>
              <a:rPr lang="zh-CN" altLang="en-US" b="0" i="0" dirty="0">
                <a:solidFill>
                  <a:srgbClr val="121212"/>
                </a:solidFill>
                <a:effectLst/>
                <a:latin typeface="-apple-system"/>
              </a:rPr>
              <a:t>和 </a:t>
            </a:r>
            <a:r>
              <a:rPr lang="en-US" altLang="zh-CN" b="0" i="0" dirty="0">
                <a:solidFill>
                  <a:srgbClr val="121212"/>
                </a:solidFill>
                <a:effectLst/>
                <a:latin typeface="-apple-system"/>
              </a:rPr>
              <a:t>count distinct </a:t>
            </a:r>
            <a:r>
              <a:rPr lang="zh-CN" altLang="en-US" b="0" i="0" dirty="0">
                <a:solidFill>
                  <a:srgbClr val="121212"/>
                </a:solidFill>
                <a:effectLst/>
                <a:latin typeface="-apple-system"/>
              </a:rPr>
              <a:t>等能力，而 </a:t>
            </a:r>
            <a:r>
              <a:rPr lang="en-US" altLang="zh-CN" b="0" i="0" dirty="0">
                <a:solidFill>
                  <a:srgbClr val="121212"/>
                </a:solidFill>
                <a:effectLst/>
                <a:latin typeface="-apple-system"/>
              </a:rPr>
              <a:t>Druid </a:t>
            </a:r>
            <a:r>
              <a:rPr lang="zh-CN" altLang="en-US" b="0" i="0" dirty="0">
                <a:solidFill>
                  <a:srgbClr val="121212"/>
                </a:solidFill>
                <a:effectLst/>
                <a:latin typeface="-apple-system"/>
              </a:rPr>
              <a:t>社区版本不支持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，快手内部版本支持数值类型、但不支持字符类型的 </a:t>
            </a:r>
            <a:r>
              <a:rPr lang="en-US" altLang="zh-CN" b="0" i="0" dirty="0">
                <a:solidFill>
                  <a:srgbClr val="121212"/>
                </a:solidFill>
                <a:effectLst/>
                <a:latin typeface="-apple-system"/>
              </a:rPr>
              <a:t>count distinct</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本身全都支持这些计算能力；</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是一个实时计算引擎，这些能力也都具备。</a:t>
            </a:r>
          </a:p>
          <a:p>
            <a:pPr algn="l">
              <a:buFont typeface="Arial" panose="020B0604020202020204" pitchFamily="34" charset="0"/>
              <a:buChar char="•"/>
            </a:pPr>
            <a:r>
              <a:rPr lang="zh-CN" altLang="en-US" b="1" i="0" dirty="0">
                <a:solidFill>
                  <a:srgbClr val="121212"/>
                </a:solidFill>
                <a:effectLst/>
                <a:latin typeface="-apple-system"/>
              </a:rPr>
              <a:t>分组聚合能力方面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的分组聚合能力一般，</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都支持较强的分组聚合能力。</a:t>
            </a:r>
          </a:p>
          <a:p>
            <a:pPr algn="l">
              <a:buFont typeface="Arial" panose="020B0604020202020204" pitchFamily="34" charset="0"/>
              <a:buChar char="•"/>
            </a:pPr>
            <a:r>
              <a:rPr lang="zh-CN" altLang="en-US" b="1" i="0" dirty="0">
                <a:solidFill>
                  <a:srgbClr val="121212"/>
                </a:solidFill>
                <a:effectLst/>
                <a:latin typeface="-apple-system"/>
              </a:rPr>
              <a:t>查询并发方面</a:t>
            </a:r>
            <a:r>
              <a:rPr lang="zh-CN" altLang="en-US" b="0" i="0" dirty="0">
                <a:solidFill>
                  <a:srgbClr val="121212"/>
                </a:solidFill>
                <a:effectLst/>
                <a:latin typeface="-apple-system"/>
              </a:rPr>
              <a:t>：</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的索引比较弱，不能支持较高的查询并发，</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都支持较高的并发度，存储系统 </a:t>
            </a:r>
            <a:r>
              <a:rPr lang="en-US" altLang="zh-CN" b="0" i="0" dirty="0">
                <a:solidFill>
                  <a:srgbClr val="121212"/>
                </a:solidFill>
                <a:effectLst/>
                <a:latin typeface="-apple-system"/>
              </a:rPr>
              <a:t>Kudu</a:t>
            </a:r>
            <a:r>
              <a:rPr lang="zh-CN" altLang="en-US" b="0" i="0" dirty="0">
                <a:solidFill>
                  <a:srgbClr val="121212"/>
                </a:solidFill>
                <a:effectLst/>
                <a:latin typeface="-apple-system"/>
              </a:rPr>
              <a:t>，它也支持强索引以及很高的并发。</a:t>
            </a:r>
          </a:p>
          <a:p>
            <a:pPr algn="l">
              <a:buFont typeface="Arial" panose="020B0604020202020204" pitchFamily="34" charset="0"/>
              <a:buChar char="•"/>
            </a:pPr>
            <a:r>
              <a:rPr lang="zh-CN" altLang="en-US" b="1" i="0" dirty="0">
                <a:solidFill>
                  <a:srgbClr val="121212"/>
                </a:solidFill>
                <a:effectLst/>
                <a:latin typeface="-apple-system"/>
              </a:rPr>
              <a:t>查询延迟方面</a:t>
            </a:r>
            <a:r>
              <a:rPr lang="zh-CN" altLang="en-US" b="0" i="0" dirty="0">
                <a:solidFill>
                  <a:srgbClr val="121212"/>
                </a:solidFill>
                <a:effectLst/>
                <a:latin typeface="-apple-system"/>
              </a:rPr>
              <a:t>：</a:t>
            </a:r>
            <a:r>
              <a:rPr lang="en-US" altLang="zh-CN" b="0" i="0" dirty="0">
                <a:solidFill>
                  <a:srgbClr val="121212"/>
                </a:solidFill>
                <a:effectLst/>
                <a:latin typeface="-apple-system"/>
              </a:rPr>
              <a:t>Druid </a:t>
            </a:r>
            <a:r>
              <a:rPr lang="zh-CN" altLang="en-US" b="0" i="0" dirty="0">
                <a:solidFill>
                  <a:srgbClr val="121212"/>
                </a:solidFill>
                <a:effectLst/>
                <a:latin typeface="-apple-system"/>
              </a:rPr>
              <a:t>和 </a:t>
            </a:r>
            <a:r>
              <a:rPr lang="en-US" altLang="zh-CN" b="0" i="0" dirty="0" err="1">
                <a:solidFill>
                  <a:srgbClr val="121212"/>
                </a:solidFill>
                <a:effectLst/>
                <a:latin typeface="-apple-system"/>
              </a:rPr>
              <a:t>ClickHouse</a:t>
            </a:r>
            <a:r>
              <a:rPr lang="en-US" altLang="zh-CN" b="0" i="0" dirty="0">
                <a:solidFill>
                  <a:srgbClr val="121212"/>
                </a:solidFill>
                <a:effectLst/>
                <a:latin typeface="-apple-system"/>
              </a:rPr>
              <a:t> </a:t>
            </a:r>
            <a:r>
              <a:rPr lang="zh-CN" altLang="en-US" b="0" i="0" dirty="0">
                <a:solidFill>
                  <a:srgbClr val="121212"/>
                </a:solidFill>
                <a:effectLst/>
                <a:latin typeface="-apple-system"/>
              </a:rPr>
              <a:t>都是在查询时进行现计算，而 </a:t>
            </a:r>
            <a:r>
              <a:rPr lang="en-US" altLang="zh-CN" b="0" i="0" dirty="0" err="1">
                <a:solidFill>
                  <a:srgbClr val="121212"/>
                </a:solidFill>
                <a:effectLst/>
                <a:latin typeface="-apple-system"/>
              </a:rPr>
              <a:t>Flink+Kudu</a:t>
            </a:r>
            <a:r>
              <a:rPr lang="en-US" altLang="zh-CN" b="0" i="0" dirty="0">
                <a:solidFill>
                  <a:srgbClr val="121212"/>
                </a:solidFill>
                <a:effectLst/>
                <a:latin typeface="-apple-system"/>
              </a:rPr>
              <a:t> </a:t>
            </a:r>
            <a:r>
              <a:rPr lang="zh-CN" altLang="en-US" b="0" i="0" dirty="0">
                <a:solidFill>
                  <a:srgbClr val="121212"/>
                </a:solidFill>
                <a:effectLst/>
                <a:latin typeface="-apple-system"/>
              </a:rPr>
              <a:t>方案，通过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实时计算后将指标结果直接存储到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中，查询直接从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中查询结果而不需要进行计算，所以查询延迟比较低。</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114</a:t>
            </a:fld>
            <a:endParaRPr lang="zh-CN" altLang="en-US"/>
          </a:p>
        </p:txBody>
      </p:sp>
    </p:spTree>
    <p:extLst>
      <p:ext uri="{BB962C8B-B14F-4D97-AF65-F5344CB8AC3E}">
        <p14:creationId xmlns:p14="http://schemas.microsoft.com/office/powerpoint/2010/main" val="6869946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采用 </a:t>
            </a:r>
            <a:r>
              <a:rPr lang="en-US" altLang="zh-CN" dirty="0" err="1"/>
              <a:t>Flink+Kudu</a:t>
            </a:r>
            <a:r>
              <a:rPr lang="en-US" altLang="zh-CN" dirty="0"/>
              <a:t> </a:t>
            </a:r>
            <a:r>
              <a:rPr lang="zh-CN" altLang="en-US" dirty="0"/>
              <a:t>的方案主要思想是借鉴了 </a:t>
            </a:r>
            <a:r>
              <a:rPr lang="en-US" altLang="zh-CN" dirty="0" err="1"/>
              <a:t>Kylin</a:t>
            </a:r>
            <a:r>
              <a:rPr lang="en-US" altLang="zh-CN" dirty="0"/>
              <a:t> </a:t>
            </a:r>
            <a:r>
              <a:rPr lang="zh-CN" altLang="en-US" dirty="0"/>
              <a:t>的思路，</a:t>
            </a:r>
            <a:r>
              <a:rPr lang="en-US" altLang="zh-CN" dirty="0" err="1"/>
              <a:t>Kylin</a:t>
            </a:r>
            <a:r>
              <a:rPr lang="en-US" altLang="zh-CN" dirty="0"/>
              <a:t> </a:t>
            </a:r>
            <a:r>
              <a:rPr lang="zh-CN" altLang="en-US" dirty="0"/>
              <a:t>可以指定很多维度和指标进行离线的预计算然后将预计算结果存储到 </a:t>
            </a:r>
            <a:r>
              <a:rPr lang="en-US" altLang="zh-CN" dirty="0" err="1"/>
              <a:t>Hbase</a:t>
            </a:r>
            <a:r>
              <a:rPr lang="en-US" altLang="zh-CN" dirty="0"/>
              <a:t> </a:t>
            </a:r>
            <a:r>
              <a:rPr lang="zh-CN" altLang="en-US" dirty="0"/>
              <a:t>中；快手的方案是通过 </a:t>
            </a:r>
            <a:r>
              <a:rPr lang="en-US" altLang="zh-CN" dirty="0" err="1"/>
              <a:t>Flink</a:t>
            </a:r>
            <a:r>
              <a:rPr lang="en-US" altLang="zh-CN" dirty="0"/>
              <a:t> </a:t>
            </a:r>
            <a:r>
              <a:rPr lang="zh-CN" altLang="en-US" dirty="0"/>
              <a:t>实时计算指标，再实时地写到 </a:t>
            </a:r>
            <a:r>
              <a:rPr lang="en-US" altLang="zh-CN" dirty="0"/>
              <a:t>Kudu </a:t>
            </a:r>
            <a:r>
              <a:rPr lang="zh-CN" altLang="en-US" dirty="0"/>
              <a:t>里面。</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115</a:t>
            </a:fld>
            <a:endParaRPr lang="zh-CN" altLang="en-US"/>
          </a:p>
        </p:txBody>
      </p:sp>
    </p:spTree>
    <p:extLst>
      <p:ext uri="{BB962C8B-B14F-4D97-AF65-F5344CB8AC3E}">
        <p14:creationId xmlns:p14="http://schemas.microsoft.com/office/powerpoint/2010/main" val="23100851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solidFill>
                  <a:srgbClr val="121212"/>
                </a:solidFill>
                <a:effectLst/>
                <a:latin typeface="-apple-system"/>
              </a:rPr>
              <a:t>实时多维分析的整体的流程为：</a:t>
            </a:r>
          </a:p>
          <a:p>
            <a:pPr algn="l">
              <a:buFont typeface="Arial" panose="020B0604020202020204" pitchFamily="34" charset="0"/>
              <a:buChar char="•"/>
            </a:pPr>
            <a:r>
              <a:rPr lang="zh-CN" altLang="en-US" b="0" i="0" dirty="0">
                <a:solidFill>
                  <a:srgbClr val="121212"/>
                </a:solidFill>
                <a:effectLst/>
                <a:latin typeface="-apple-system"/>
              </a:rPr>
              <a:t>用户在快手自研的 </a:t>
            </a:r>
            <a:r>
              <a:rPr lang="en-US" altLang="zh-CN" b="0" i="0" dirty="0">
                <a:solidFill>
                  <a:srgbClr val="121212"/>
                </a:solidFill>
                <a:effectLst/>
                <a:latin typeface="-apple-system"/>
              </a:rPr>
              <a:t>BI </a:t>
            </a:r>
            <a:r>
              <a:rPr lang="zh-CN" altLang="en-US" b="0" i="0" dirty="0">
                <a:solidFill>
                  <a:srgbClr val="121212"/>
                </a:solidFill>
                <a:effectLst/>
                <a:latin typeface="-apple-system"/>
              </a:rPr>
              <a:t>分析工具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上配置 </a:t>
            </a:r>
            <a:r>
              <a:rPr lang="en-US" altLang="zh-CN" b="0" i="0" dirty="0">
                <a:solidFill>
                  <a:srgbClr val="121212"/>
                </a:solidFill>
                <a:effectLst/>
                <a:latin typeface="-apple-system"/>
              </a:rPr>
              <a:t>Cube </a:t>
            </a:r>
            <a:r>
              <a:rPr lang="zh-CN" altLang="en-US" b="0" i="0" dirty="0">
                <a:solidFill>
                  <a:srgbClr val="121212"/>
                </a:solidFill>
                <a:effectLst/>
                <a:latin typeface="-apple-system"/>
              </a:rPr>
              <a:t>数据立方体模型，指定维度列和指标列以及基于指标做什么样的计算；</a:t>
            </a:r>
          </a:p>
          <a:p>
            <a:pPr algn="l">
              <a:buFont typeface="Arial" panose="020B0604020202020204" pitchFamily="34" charset="0"/>
              <a:buChar char="•"/>
            </a:pPr>
            <a:r>
              <a:rPr lang="zh-CN" altLang="en-US" b="0" i="0" dirty="0">
                <a:solidFill>
                  <a:srgbClr val="121212"/>
                </a:solidFill>
                <a:effectLst/>
                <a:latin typeface="-apple-system"/>
              </a:rPr>
              <a:t>配置过程中选择的数据表是经过处理过后存储在实时数仓平台中的数据表；</a:t>
            </a:r>
          </a:p>
          <a:p>
            <a:pPr algn="l">
              <a:buFont typeface="Arial" panose="020B0604020202020204" pitchFamily="34" charset="0"/>
              <a:buChar char="•"/>
            </a:pPr>
            <a:r>
              <a:rPr lang="zh-CN" altLang="en-US" b="0" i="0" dirty="0">
                <a:solidFill>
                  <a:srgbClr val="121212"/>
                </a:solidFill>
                <a:effectLst/>
                <a:latin typeface="-apple-system"/>
              </a:rPr>
              <a:t>然后根据配置的计算规则通过 </a:t>
            </a:r>
            <a:r>
              <a:rPr lang="en-US" altLang="zh-CN" b="0" i="0" dirty="0" err="1">
                <a:solidFill>
                  <a:srgbClr val="121212"/>
                </a:solidFill>
                <a:effectLst/>
                <a:latin typeface="-apple-system"/>
              </a:rPr>
              <a:t>Flink</a:t>
            </a:r>
            <a:r>
              <a:rPr lang="en-US" altLang="zh-CN" b="0" i="0" dirty="0">
                <a:solidFill>
                  <a:srgbClr val="121212"/>
                </a:solidFill>
                <a:effectLst/>
                <a:latin typeface="-apple-system"/>
              </a:rPr>
              <a:t> </a:t>
            </a:r>
            <a:r>
              <a:rPr lang="zh-CN" altLang="en-US" b="0" i="0" dirty="0">
                <a:solidFill>
                  <a:srgbClr val="121212"/>
                </a:solidFill>
                <a:effectLst/>
                <a:latin typeface="-apple-system"/>
              </a:rPr>
              <a:t>任务进行建模指标的预计算，结果存储到 </a:t>
            </a:r>
            <a:r>
              <a:rPr lang="en-US" altLang="zh-CN" b="0" i="0" dirty="0">
                <a:solidFill>
                  <a:srgbClr val="121212"/>
                </a:solidFill>
                <a:effectLst/>
                <a:latin typeface="-apple-system"/>
              </a:rPr>
              <a:t>Kudu </a:t>
            </a:r>
            <a:r>
              <a:rPr lang="zh-CN" altLang="en-US" b="0" i="0" dirty="0">
                <a:solidFill>
                  <a:srgbClr val="121212"/>
                </a:solidFill>
                <a:effectLst/>
                <a:latin typeface="-apple-system"/>
              </a:rPr>
              <a:t>中；</a:t>
            </a:r>
          </a:p>
          <a:p>
            <a:pPr algn="l">
              <a:buFont typeface="Arial" panose="020B0604020202020204" pitchFamily="34" charset="0"/>
              <a:buChar char="•"/>
            </a:pPr>
            <a:r>
              <a:rPr lang="zh-CN" altLang="en-US" b="0" i="0" dirty="0">
                <a:solidFill>
                  <a:srgbClr val="121212"/>
                </a:solidFill>
                <a:effectLst/>
                <a:latin typeface="-apple-system"/>
              </a:rPr>
              <a:t>最后 </a:t>
            </a:r>
            <a:r>
              <a:rPr lang="en-US" altLang="zh-CN" b="0" i="0" dirty="0" err="1">
                <a:solidFill>
                  <a:srgbClr val="121212"/>
                </a:solidFill>
                <a:effectLst/>
                <a:latin typeface="-apple-system"/>
              </a:rPr>
              <a:t>KwaiBI</a:t>
            </a:r>
            <a:r>
              <a:rPr lang="en-US" altLang="zh-CN" b="0" i="0" dirty="0">
                <a:solidFill>
                  <a:srgbClr val="121212"/>
                </a:solidFill>
                <a:effectLst/>
                <a:latin typeface="-apple-system"/>
              </a:rPr>
              <a:t> </a:t>
            </a:r>
            <a:r>
              <a:rPr lang="zh-CN" altLang="en-US" b="0" i="0" dirty="0">
                <a:solidFill>
                  <a:srgbClr val="121212"/>
                </a:solidFill>
                <a:effectLst/>
                <a:latin typeface="-apple-system"/>
              </a:rPr>
              <a:t>从 </a:t>
            </a:r>
            <a:r>
              <a:rPr lang="en-US" altLang="zh-CN" b="0" i="0" dirty="0">
                <a:solidFill>
                  <a:srgbClr val="121212"/>
                </a:solidFill>
                <a:effectLst/>
                <a:latin typeface="-apple-system"/>
              </a:rPr>
              <a:t>Kudu </a:t>
            </a:r>
            <a:r>
              <a:rPr lang="zh-CN" altLang="en-US" b="0" i="0" dirty="0">
                <a:solidFill>
                  <a:srgbClr val="121212"/>
                </a:solidFill>
                <a:effectLst/>
                <a:latin typeface="-apple-system"/>
              </a:rPr>
              <a:t>中查询数据进行实时看板展示。</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116</a:t>
            </a:fld>
            <a:endParaRPr lang="zh-CN" altLang="en-US"/>
          </a:p>
        </p:txBody>
      </p:sp>
    </p:spTree>
    <p:extLst>
      <p:ext uri="{BB962C8B-B14F-4D97-AF65-F5344CB8AC3E}">
        <p14:creationId xmlns:p14="http://schemas.microsoft.com/office/powerpoint/2010/main" val="37480895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latinLnBrk="1"/>
            <a:r>
              <a:rPr lang="zh-CN" altLang="en-US" b="1" dirty="0">
                <a:effectLst/>
              </a:rPr>
              <a:t>名称解释</a:t>
            </a:r>
            <a:r>
              <a:rPr lang="en-US" altLang="zh-CN" dirty="0">
                <a:effectLst/>
              </a:rPr>
              <a:t>Broker</a:t>
            </a:r>
            <a:r>
              <a:rPr lang="zh-CN" altLang="en-US" dirty="0">
                <a:effectLst/>
              </a:rPr>
              <a:t>消息中间件处理节点，一个</a:t>
            </a:r>
            <a:r>
              <a:rPr lang="en-US" altLang="zh-CN" dirty="0">
                <a:effectLst/>
              </a:rPr>
              <a:t>Kafka</a:t>
            </a:r>
            <a:r>
              <a:rPr lang="zh-CN" altLang="en-US" dirty="0">
                <a:effectLst/>
              </a:rPr>
              <a:t>节点就是一个</a:t>
            </a:r>
            <a:r>
              <a:rPr lang="en-US" altLang="zh-CN" dirty="0">
                <a:effectLst/>
              </a:rPr>
              <a:t>broker</a:t>
            </a:r>
            <a:r>
              <a:rPr lang="zh-CN" altLang="en-US" dirty="0">
                <a:effectLst/>
              </a:rPr>
              <a:t>，一个或者多个</a:t>
            </a:r>
            <a:r>
              <a:rPr lang="en-US" altLang="zh-CN" dirty="0">
                <a:effectLst/>
              </a:rPr>
              <a:t>Broker</a:t>
            </a:r>
            <a:r>
              <a:rPr lang="zh-CN" altLang="en-US" dirty="0">
                <a:effectLst/>
              </a:rPr>
              <a:t>可以组成一个</a:t>
            </a:r>
            <a:r>
              <a:rPr lang="en-US" altLang="zh-CN" dirty="0">
                <a:effectLst/>
              </a:rPr>
              <a:t>Kafka</a:t>
            </a:r>
            <a:r>
              <a:rPr lang="zh-CN" altLang="en-US" dirty="0">
                <a:effectLst/>
              </a:rPr>
              <a:t>集群</a:t>
            </a:r>
            <a:r>
              <a:rPr lang="en-US" altLang="zh-CN" dirty="0" err="1">
                <a:effectLst/>
              </a:rPr>
              <a:t>TopicKafka</a:t>
            </a:r>
            <a:r>
              <a:rPr lang="zh-CN" altLang="en-US" dirty="0">
                <a:effectLst/>
              </a:rPr>
              <a:t>根据</a:t>
            </a:r>
            <a:r>
              <a:rPr lang="en-US" altLang="zh-CN" dirty="0">
                <a:effectLst/>
              </a:rPr>
              <a:t>topic</a:t>
            </a:r>
            <a:r>
              <a:rPr lang="zh-CN" altLang="en-US" dirty="0">
                <a:effectLst/>
              </a:rPr>
              <a:t>对消息进行归类，发布到</a:t>
            </a:r>
            <a:r>
              <a:rPr lang="en-US" altLang="zh-CN" dirty="0">
                <a:effectLst/>
              </a:rPr>
              <a:t>Kafka</a:t>
            </a:r>
            <a:r>
              <a:rPr lang="zh-CN" altLang="en-US" dirty="0">
                <a:effectLst/>
              </a:rPr>
              <a:t>集群的每条消息都需要指定一个</a:t>
            </a:r>
            <a:r>
              <a:rPr lang="en-US" altLang="zh-CN" dirty="0" err="1">
                <a:effectLst/>
              </a:rPr>
              <a:t>topicProducer</a:t>
            </a:r>
            <a:r>
              <a:rPr lang="zh-CN" altLang="en-US" dirty="0">
                <a:effectLst/>
              </a:rPr>
              <a:t>消息生产者，向</a:t>
            </a:r>
            <a:r>
              <a:rPr lang="en-US" altLang="zh-CN" dirty="0">
                <a:effectLst/>
              </a:rPr>
              <a:t>Broker</a:t>
            </a:r>
            <a:r>
              <a:rPr lang="zh-CN" altLang="en-US" dirty="0">
                <a:effectLst/>
              </a:rPr>
              <a:t>发送消息的客户端</a:t>
            </a:r>
            <a:r>
              <a:rPr lang="en-US" altLang="zh-CN" dirty="0">
                <a:effectLst/>
              </a:rPr>
              <a:t>Consumer</a:t>
            </a:r>
            <a:r>
              <a:rPr lang="zh-CN" altLang="en-US" dirty="0">
                <a:effectLst/>
              </a:rPr>
              <a:t>消息消费者，从</a:t>
            </a:r>
            <a:r>
              <a:rPr lang="en-US" altLang="zh-CN" dirty="0">
                <a:effectLst/>
              </a:rPr>
              <a:t>Broker</a:t>
            </a:r>
            <a:r>
              <a:rPr lang="zh-CN" altLang="en-US" dirty="0">
                <a:effectLst/>
              </a:rPr>
              <a:t>读取消息的客户端</a:t>
            </a:r>
            <a:r>
              <a:rPr lang="en-US" altLang="zh-CN" dirty="0" err="1">
                <a:effectLst/>
              </a:rPr>
              <a:t>ConsumerGroup</a:t>
            </a:r>
            <a:r>
              <a:rPr lang="zh-CN" altLang="en-US" dirty="0">
                <a:effectLst/>
              </a:rPr>
              <a:t>每个</a:t>
            </a:r>
            <a:r>
              <a:rPr lang="en-US" altLang="zh-CN" dirty="0">
                <a:effectLst/>
              </a:rPr>
              <a:t>Consumer</a:t>
            </a:r>
            <a:r>
              <a:rPr lang="zh-CN" altLang="en-US" dirty="0">
                <a:effectLst/>
              </a:rPr>
              <a:t>属于一个特定的</a:t>
            </a:r>
            <a:r>
              <a:rPr lang="en-US" altLang="zh-CN" dirty="0">
                <a:effectLst/>
              </a:rPr>
              <a:t>Consumer Group</a:t>
            </a:r>
            <a:r>
              <a:rPr lang="zh-CN" altLang="en-US" dirty="0">
                <a:effectLst/>
              </a:rPr>
              <a:t>，一条消息可以被多个不同的</a:t>
            </a:r>
            <a:r>
              <a:rPr lang="en-US" altLang="zh-CN" dirty="0">
                <a:effectLst/>
              </a:rPr>
              <a:t>Consumer Group</a:t>
            </a:r>
            <a:r>
              <a:rPr lang="zh-CN" altLang="en-US" dirty="0">
                <a:effectLst/>
              </a:rPr>
              <a:t>消费，但是一个</a:t>
            </a:r>
            <a:r>
              <a:rPr lang="en-US" altLang="zh-CN" dirty="0">
                <a:effectLst/>
              </a:rPr>
              <a:t>Consumer Group</a:t>
            </a:r>
            <a:r>
              <a:rPr lang="zh-CN" altLang="en-US" dirty="0">
                <a:effectLst/>
              </a:rPr>
              <a:t>中只能有一个</a:t>
            </a:r>
            <a:r>
              <a:rPr lang="en-US" altLang="zh-CN" dirty="0">
                <a:effectLst/>
              </a:rPr>
              <a:t>Consumer</a:t>
            </a:r>
            <a:r>
              <a:rPr lang="zh-CN" altLang="en-US" dirty="0">
                <a:effectLst/>
              </a:rPr>
              <a:t>能够消费该消息</a:t>
            </a:r>
            <a:r>
              <a:rPr lang="en-US" altLang="zh-CN" dirty="0">
                <a:effectLst/>
              </a:rPr>
              <a:t>Partition</a:t>
            </a:r>
            <a:r>
              <a:rPr lang="zh-CN" altLang="en-US" dirty="0">
                <a:effectLst/>
              </a:rPr>
              <a:t>物理上的概念，一个</a:t>
            </a:r>
            <a:r>
              <a:rPr lang="en-US" altLang="zh-CN" dirty="0">
                <a:effectLst/>
              </a:rPr>
              <a:t>topic</a:t>
            </a:r>
            <a:r>
              <a:rPr lang="zh-CN" altLang="en-US" dirty="0">
                <a:effectLst/>
              </a:rPr>
              <a:t>可以分为多个</a:t>
            </a:r>
            <a:r>
              <a:rPr lang="en-US" altLang="zh-CN" dirty="0">
                <a:effectLst/>
              </a:rPr>
              <a:t>partition</a:t>
            </a:r>
            <a:r>
              <a:rPr lang="zh-CN" altLang="en-US" dirty="0">
                <a:effectLst/>
              </a:rPr>
              <a:t>，每个</a:t>
            </a:r>
            <a:r>
              <a:rPr lang="en-US" altLang="zh-CN" dirty="0">
                <a:effectLst/>
              </a:rPr>
              <a:t>partition</a:t>
            </a:r>
            <a:r>
              <a:rPr lang="zh-CN" altLang="en-US" dirty="0">
                <a:effectLst/>
              </a:rPr>
              <a:t>内部消息是有序的</a:t>
            </a:r>
            <a:r>
              <a:rPr lang="zh-CN" altLang="en-US" b="1" i="0" dirty="0">
                <a:solidFill>
                  <a:srgbClr val="333333"/>
                </a:solidFill>
                <a:effectLst/>
                <a:latin typeface="Tahoma" panose="020B0604030504040204" pitchFamily="34" charset="0"/>
              </a:rPr>
              <a:t>因此，从一个较高的层面上来看，</a:t>
            </a:r>
            <a:r>
              <a:rPr lang="en-US" altLang="zh-CN" b="1" i="0" dirty="0">
                <a:solidFill>
                  <a:srgbClr val="333333"/>
                </a:solidFill>
                <a:effectLst/>
                <a:latin typeface="Tahoma" panose="020B0604030504040204" pitchFamily="34" charset="0"/>
              </a:rPr>
              <a:t>producer</a:t>
            </a:r>
            <a:r>
              <a:rPr lang="zh-CN" altLang="en-US" b="1" i="0" dirty="0">
                <a:solidFill>
                  <a:srgbClr val="333333"/>
                </a:solidFill>
                <a:effectLst/>
                <a:latin typeface="Tahoma" panose="020B0604030504040204" pitchFamily="34" charset="0"/>
              </a:rPr>
              <a:t>通过网络发送消息到</a:t>
            </a:r>
            <a:r>
              <a:rPr lang="en-US" altLang="zh-CN" b="1" i="0" dirty="0">
                <a:solidFill>
                  <a:srgbClr val="333333"/>
                </a:solidFill>
                <a:effectLst/>
                <a:latin typeface="Tahoma" panose="020B0604030504040204" pitchFamily="34" charset="0"/>
              </a:rPr>
              <a:t>Kafka</a:t>
            </a:r>
            <a:r>
              <a:rPr lang="zh-CN" altLang="en-US" b="1" i="0" dirty="0">
                <a:solidFill>
                  <a:srgbClr val="333333"/>
                </a:solidFill>
                <a:effectLst/>
                <a:latin typeface="Tahoma" panose="020B0604030504040204" pitchFamily="34" charset="0"/>
              </a:rPr>
              <a:t>集群，然后</a:t>
            </a:r>
            <a:r>
              <a:rPr lang="en-US" altLang="zh-CN" b="1" i="0" dirty="0">
                <a:solidFill>
                  <a:srgbClr val="333333"/>
                </a:solidFill>
                <a:effectLst/>
                <a:latin typeface="Tahoma" panose="020B0604030504040204" pitchFamily="34" charset="0"/>
              </a:rPr>
              <a:t>consumer</a:t>
            </a:r>
            <a:r>
              <a:rPr lang="zh-CN" altLang="en-US" b="1" i="0">
                <a:solidFill>
                  <a:srgbClr val="333333"/>
                </a:solidFill>
                <a:effectLst/>
                <a:latin typeface="Tahoma" panose="020B0604030504040204" pitchFamily="34" charset="0"/>
              </a:rPr>
              <a:t>来进行消费</a:t>
            </a:r>
            <a:endParaRPr lang="zh-CN" altLang="en-US" b="0" i="0">
              <a:solidFill>
                <a:srgbClr val="333333"/>
              </a:solidFill>
              <a:effectLst/>
              <a:latin typeface="Tahoma" panose="020B0604030504040204" pitchFamily="34" charset="0"/>
            </a:endParaRPr>
          </a:p>
          <a:p>
            <a:endParaRPr lang="zh-CN" altLang="en-US"/>
          </a:p>
        </p:txBody>
      </p:sp>
      <p:sp>
        <p:nvSpPr>
          <p:cNvPr id="4" name="灯片编号占位符 3"/>
          <p:cNvSpPr>
            <a:spLocks noGrp="1"/>
          </p:cNvSpPr>
          <p:nvPr>
            <p:ph type="sldNum" sz="quarter" idx="5"/>
          </p:nvPr>
        </p:nvSpPr>
        <p:spPr/>
        <p:txBody>
          <a:bodyPr/>
          <a:lstStyle/>
          <a:p>
            <a:fld id="{E0F04D2E-D80D-4465-9676-EFA5B8054969}" type="slidenum">
              <a:rPr lang="zh-CN" altLang="en-US" smtClean="0"/>
              <a:t>120</a:t>
            </a:fld>
            <a:endParaRPr lang="zh-CN" altLang="en-US"/>
          </a:p>
        </p:txBody>
      </p:sp>
    </p:spTree>
    <p:extLst>
      <p:ext uri="{BB962C8B-B14F-4D97-AF65-F5344CB8AC3E}">
        <p14:creationId xmlns:p14="http://schemas.microsoft.com/office/powerpoint/2010/main" val="317972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a:solidFill>
                  <a:schemeClr val="tx1"/>
                </a:solidFill>
                <a:effectLst/>
                <a:latin typeface="+mn-lt"/>
                <a:ea typeface="+mn-ea"/>
                <a:cs typeface="+mn-cs"/>
              </a:rPr>
              <a:t>Lets assume that 100TB file is inserted, then </a:t>
            </a:r>
            <a:r>
              <a:rPr lang="en-US" altLang="zh-CN" sz="1200" b="0" i="0" kern="1200" dirty="0" err="1">
                <a:solidFill>
                  <a:schemeClr val="tx1"/>
                </a:solidFill>
                <a:effectLst/>
                <a:latin typeface="+mn-lt"/>
                <a:ea typeface="+mn-ea"/>
                <a:cs typeface="+mn-cs"/>
              </a:rPr>
              <a:t>masternode</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will first </a:t>
            </a:r>
            <a:r>
              <a:rPr lang="en-US" altLang="zh-CN" sz="1200" b="0" i="1" kern="1200" dirty="0">
                <a:solidFill>
                  <a:schemeClr val="tx1"/>
                </a:solidFill>
                <a:effectLst/>
                <a:latin typeface="+mn-lt"/>
                <a:ea typeface="+mn-ea"/>
                <a:cs typeface="+mn-cs"/>
              </a:rPr>
              <a:t>divide</a:t>
            </a:r>
            <a:r>
              <a:rPr lang="en-US" altLang="zh-CN" sz="1200" b="0" i="0" kern="1200" dirty="0">
                <a:solidFill>
                  <a:schemeClr val="tx1"/>
                </a:solidFill>
                <a:effectLst/>
                <a:latin typeface="+mn-lt"/>
                <a:ea typeface="+mn-ea"/>
                <a:cs typeface="+mn-cs"/>
              </a:rPr>
              <a:t> the file into blocks of 10TB (default size is </a:t>
            </a:r>
            <a:r>
              <a:rPr lang="en-US" altLang="zh-CN" sz="1200" b="0" i="1" kern="1200" dirty="0">
                <a:solidFill>
                  <a:schemeClr val="tx1"/>
                </a:solidFill>
                <a:effectLst/>
                <a:latin typeface="+mn-lt"/>
                <a:ea typeface="+mn-ea"/>
                <a:cs typeface="+mn-cs"/>
              </a:rPr>
              <a:t>128 MB</a:t>
            </a:r>
            <a:r>
              <a:rPr lang="en-US" altLang="zh-CN" sz="1200" b="0" i="0" kern="1200" dirty="0">
                <a:solidFill>
                  <a:schemeClr val="tx1"/>
                </a:solidFill>
                <a:effectLst/>
                <a:latin typeface="+mn-lt"/>
                <a:ea typeface="+mn-ea"/>
                <a:cs typeface="+mn-cs"/>
              </a:rPr>
              <a:t> in Hadoop 2.x and above). Then these blocks are stored across different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slavenode</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slavenode</a:t>
            </a:r>
            <a:r>
              <a:rPr lang="en-US" altLang="zh-CN" sz="1200" b="0" i="0"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rPr>
              <a:t>replicate</a:t>
            </a:r>
            <a:r>
              <a:rPr lang="en-US" altLang="zh-CN" sz="1200" b="0" i="0" kern="1200" dirty="0">
                <a:solidFill>
                  <a:schemeClr val="tx1"/>
                </a:solidFill>
                <a:effectLst/>
                <a:latin typeface="+mn-lt"/>
                <a:ea typeface="+mn-ea"/>
                <a:cs typeface="+mn-cs"/>
              </a:rPr>
              <a:t> the blocks among themselves and the information of what blocks they contain is sent to the master. Default replication factor is </a:t>
            </a:r>
            <a:r>
              <a:rPr lang="en-US" altLang="zh-CN" sz="1200" b="0" i="1" kern="1200" dirty="0">
                <a:solidFill>
                  <a:schemeClr val="tx1"/>
                </a:solidFill>
                <a:effectLst/>
                <a:latin typeface="+mn-lt"/>
                <a:ea typeface="+mn-ea"/>
                <a:cs typeface="+mn-cs"/>
              </a:rPr>
              <a:t>3</a:t>
            </a:r>
            <a:r>
              <a:rPr lang="en-US" altLang="zh-CN" sz="1200" b="0" i="0" kern="1200" dirty="0">
                <a:solidFill>
                  <a:schemeClr val="tx1"/>
                </a:solidFill>
                <a:effectLst/>
                <a:latin typeface="+mn-lt"/>
                <a:ea typeface="+mn-ea"/>
                <a:cs typeface="+mn-cs"/>
              </a:rPr>
              <a:t> means for each block 3 replicas are created (including itself). In hdfs.site.xml we can increase or decrease the replication factor </a:t>
            </a:r>
            <a:r>
              <a:rPr lang="en-US" altLang="zh-CN" sz="1200" b="0" i="0" kern="1200" dirty="0" err="1">
                <a:solidFill>
                  <a:schemeClr val="tx1"/>
                </a:solidFill>
                <a:effectLst/>
                <a:latin typeface="+mn-lt"/>
                <a:ea typeface="+mn-ea"/>
                <a:cs typeface="+mn-cs"/>
              </a:rPr>
              <a:t>i.e</a:t>
            </a:r>
            <a:r>
              <a:rPr lang="en-US" altLang="zh-CN" sz="1200" b="0" i="0" kern="1200" dirty="0">
                <a:solidFill>
                  <a:schemeClr val="tx1"/>
                </a:solidFill>
                <a:effectLst/>
                <a:latin typeface="+mn-lt"/>
                <a:ea typeface="+mn-ea"/>
                <a:cs typeface="+mn-cs"/>
              </a:rPr>
              <a:t> we can edit its configuration here. </a:t>
            </a:r>
          </a:p>
          <a:p>
            <a:pPr fontAlgn="base"/>
            <a:r>
              <a:rPr lang="en-US" altLang="zh-CN" sz="1200" b="1" i="0" kern="1200" dirty="0">
                <a:solidFill>
                  <a:schemeClr val="tx1"/>
                </a:solidFill>
                <a:effectLst/>
                <a:latin typeface="+mn-lt"/>
                <a:ea typeface="+mn-ea"/>
                <a:cs typeface="+mn-cs"/>
              </a:rPr>
              <a:t>Note:</a:t>
            </a: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MasterNode</a:t>
            </a:r>
            <a:r>
              <a:rPr lang="en-US" altLang="zh-CN" sz="1200" b="0" i="0" kern="1200" dirty="0">
                <a:solidFill>
                  <a:schemeClr val="tx1"/>
                </a:solidFill>
                <a:effectLst/>
                <a:latin typeface="+mn-lt"/>
                <a:ea typeface="+mn-ea"/>
                <a:cs typeface="+mn-cs"/>
              </a:rPr>
              <a:t> has the record of everything, it knows the location and info of each and every single data nodes and the blocks they contain, i.e. nothing is done without the permission of </a:t>
            </a:r>
            <a:r>
              <a:rPr lang="en-US" altLang="zh-CN" sz="1200" b="0" i="0" kern="1200" dirty="0" err="1">
                <a:solidFill>
                  <a:schemeClr val="tx1"/>
                </a:solidFill>
                <a:effectLst/>
                <a:latin typeface="+mn-lt"/>
                <a:ea typeface="+mn-ea"/>
                <a:cs typeface="+mn-cs"/>
              </a:rPr>
              <a:t>masternode</a:t>
            </a:r>
            <a:r>
              <a:rPr lang="en-US" altLang="zh-CN" sz="1200" b="0" i="0" kern="1200" dirty="0">
                <a:solidFill>
                  <a:schemeClr val="tx1"/>
                </a:solidFill>
                <a:effectLst/>
                <a:latin typeface="+mn-lt"/>
                <a:ea typeface="+mn-ea"/>
                <a:cs typeface="+mn-cs"/>
              </a:rPr>
              <a:t>. </a:t>
            </a:r>
          </a:p>
          <a:p>
            <a:pPr fontAlgn="base"/>
            <a:r>
              <a:rPr lang="en-US" altLang="zh-CN" sz="1200" b="1" i="0" kern="1200" dirty="0">
                <a:solidFill>
                  <a:schemeClr val="tx1"/>
                </a:solidFill>
                <a:effectLst/>
                <a:latin typeface="+mn-lt"/>
                <a:ea typeface="+mn-ea"/>
                <a:cs typeface="+mn-cs"/>
              </a:rPr>
              <a:t>Why divide the file into blocks?</a:t>
            </a:r>
            <a:r>
              <a:rPr lang="en-US" altLang="zh-CN" sz="1200" b="0" i="0" kern="1200" dirty="0">
                <a:solidFill>
                  <a:schemeClr val="tx1"/>
                </a:solidFill>
                <a:effectLst/>
                <a:latin typeface="+mn-lt"/>
                <a:ea typeface="+mn-ea"/>
                <a:cs typeface="+mn-cs"/>
              </a:rPr>
              <a:t> </a:t>
            </a:r>
          </a:p>
          <a:p>
            <a:pPr fontAlgn="base"/>
            <a:r>
              <a:rPr lang="en-US" altLang="zh-CN" sz="1200" b="0" i="1" kern="1200" dirty="0">
                <a:solidFill>
                  <a:schemeClr val="tx1"/>
                </a:solidFill>
                <a:effectLst/>
                <a:latin typeface="+mn-lt"/>
                <a:ea typeface="+mn-ea"/>
                <a:cs typeface="+mn-cs"/>
              </a:rPr>
              <a:t>Answer:</a:t>
            </a:r>
            <a:r>
              <a:rPr lang="en-US" altLang="zh-CN" sz="1200" b="0" i="0" kern="1200" dirty="0">
                <a:solidFill>
                  <a:schemeClr val="tx1"/>
                </a:solidFill>
                <a:effectLst/>
                <a:latin typeface="+mn-lt"/>
                <a:ea typeface="+mn-ea"/>
                <a:cs typeface="+mn-cs"/>
              </a:rPr>
              <a:t> Let’s assume that we don’t divide, now it’s very difficult to store a 100 TB file on a single machine. Even if we store, then each read and write operation on that </a:t>
            </a:r>
            <a:r>
              <a:rPr lang="en-US" altLang="zh-CN" sz="1200" b="0" i="1" kern="1200" dirty="0">
                <a:solidFill>
                  <a:schemeClr val="tx1"/>
                </a:solidFill>
                <a:effectLst/>
                <a:latin typeface="+mn-lt"/>
                <a:ea typeface="+mn-ea"/>
                <a:cs typeface="+mn-cs"/>
              </a:rPr>
              <a:t>whole file</a:t>
            </a:r>
            <a:r>
              <a:rPr lang="en-US" altLang="zh-CN" sz="1200" b="0" i="0" kern="1200" dirty="0">
                <a:solidFill>
                  <a:schemeClr val="tx1"/>
                </a:solidFill>
                <a:effectLst/>
                <a:latin typeface="+mn-lt"/>
                <a:ea typeface="+mn-ea"/>
                <a:cs typeface="+mn-cs"/>
              </a:rPr>
              <a:t> is going to take very high seek time. But if we have multiple blocks of size 128MB then its become easy to perform various read and write operations on it compared to doing it on a whole file at once. So we divide the file to have faster data access i.e. reduce seek time. </a:t>
            </a:r>
          </a:p>
          <a:p>
            <a:pPr fontAlgn="base"/>
            <a:r>
              <a:rPr lang="en-US" altLang="zh-CN" sz="1200" b="1" i="0" kern="1200" dirty="0">
                <a:solidFill>
                  <a:schemeClr val="tx1"/>
                </a:solidFill>
                <a:effectLst/>
                <a:latin typeface="+mn-lt"/>
                <a:ea typeface="+mn-ea"/>
                <a:cs typeface="+mn-cs"/>
              </a:rPr>
              <a:t>Why replicate the blocks in data nodes while storing?</a:t>
            </a:r>
            <a:r>
              <a:rPr lang="en-US" altLang="zh-CN" sz="1200" b="0" i="0" kern="1200" dirty="0">
                <a:solidFill>
                  <a:schemeClr val="tx1"/>
                </a:solidFill>
                <a:effectLst/>
                <a:latin typeface="+mn-lt"/>
                <a:ea typeface="+mn-ea"/>
                <a:cs typeface="+mn-cs"/>
              </a:rPr>
              <a:t> </a:t>
            </a:r>
          </a:p>
          <a:p>
            <a:pPr fontAlgn="base"/>
            <a:r>
              <a:rPr lang="en-US" altLang="zh-CN" sz="1200" b="0" i="1" kern="1200" dirty="0">
                <a:solidFill>
                  <a:schemeClr val="tx1"/>
                </a:solidFill>
                <a:effectLst/>
                <a:latin typeface="+mn-lt"/>
                <a:ea typeface="+mn-ea"/>
                <a:cs typeface="+mn-cs"/>
              </a:rPr>
              <a:t>Answer:</a:t>
            </a:r>
            <a:r>
              <a:rPr lang="en-US" altLang="zh-CN" sz="1200" b="0" i="0" kern="1200" dirty="0">
                <a:solidFill>
                  <a:schemeClr val="tx1"/>
                </a:solidFill>
                <a:effectLst/>
                <a:latin typeface="+mn-lt"/>
                <a:ea typeface="+mn-ea"/>
                <a:cs typeface="+mn-cs"/>
              </a:rPr>
              <a:t> Let’s assume we don’t replicate and only one yellow block is present on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D1. Now if the data node D1 crashes we will lose the block and which will make the overall data inconsistent and faulty. So we replicate the blocks to achieve </a:t>
            </a:r>
            <a:r>
              <a:rPr lang="en-US" altLang="zh-CN" sz="1200" b="0" i="1" kern="1200" dirty="0">
                <a:solidFill>
                  <a:schemeClr val="tx1"/>
                </a:solidFill>
                <a:effectLst/>
                <a:latin typeface="+mn-lt"/>
                <a:ea typeface="+mn-ea"/>
                <a:cs typeface="+mn-cs"/>
              </a:rPr>
              <a:t>fault-tolerance.</a:t>
            </a:r>
            <a:r>
              <a:rPr lang="en-US" altLang="zh-CN" sz="1200" b="0" i="0" kern="1200" dirty="0">
                <a:solidFill>
                  <a:schemeClr val="tx1"/>
                </a:solidFill>
                <a:effectLst/>
                <a:latin typeface="+mn-lt"/>
                <a:ea typeface="+mn-ea"/>
                <a:cs typeface="+mn-cs"/>
              </a:rPr>
              <a:t> </a:t>
            </a:r>
          </a:p>
          <a:p>
            <a:pPr fontAlgn="base"/>
            <a:r>
              <a:rPr lang="en-US" altLang="zh-CN" sz="1200" b="1" i="0" kern="1200" dirty="0">
                <a:solidFill>
                  <a:schemeClr val="tx1"/>
                </a:solidFill>
                <a:effectLst/>
                <a:latin typeface="+mn-lt"/>
                <a:ea typeface="+mn-ea"/>
                <a:cs typeface="+mn-cs"/>
              </a:rPr>
              <a:t>Terms related to HDFS:</a:t>
            </a:r>
            <a:r>
              <a:rPr lang="en-US" altLang="zh-CN" sz="1200" b="0" i="0" kern="1200" dirty="0">
                <a:solidFill>
                  <a:schemeClr val="tx1"/>
                </a:solidFill>
                <a:effectLst/>
                <a:latin typeface="+mn-lt"/>
                <a:ea typeface="+mn-ea"/>
                <a:cs typeface="+mn-cs"/>
              </a:rPr>
              <a:t>  </a:t>
            </a:r>
          </a:p>
          <a:p>
            <a:pPr fontAlgn="base"/>
            <a:r>
              <a:rPr lang="en-US" altLang="zh-CN" sz="1200" b="1" i="1" kern="1200" dirty="0" err="1">
                <a:solidFill>
                  <a:schemeClr val="tx1"/>
                </a:solidFill>
                <a:effectLst/>
                <a:latin typeface="+mn-lt"/>
                <a:ea typeface="+mn-ea"/>
                <a:cs typeface="+mn-cs"/>
              </a:rPr>
              <a:t>HeartBeat</a:t>
            </a:r>
            <a:r>
              <a:rPr lang="en-US" altLang="zh-CN" sz="1200" b="0" i="0" kern="1200" dirty="0">
                <a:solidFill>
                  <a:schemeClr val="tx1"/>
                </a:solidFill>
                <a:effectLst/>
                <a:latin typeface="+mn-lt"/>
                <a:ea typeface="+mn-ea"/>
                <a:cs typeface="+mn-cs"/>
              </a:rPr>
              <a:t> : It is the signal that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continuously sends to </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If </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doesn’t receive heartbeat from a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then it will consider it dead.</a:t>
            </a:r>
          </a:p>
          <a:p>
            <a:pPr fontAlgn="base"/>
            <a:r>
              <a:rPr lang="en-US" altLang="zh-CN" sz="1200" b="1" i="1" kern="1200" dirty="0">
                <a:solidFill>
                  <a:schemeClr val="tx1"/>
                </a:solidFill>
                <a:effectLst/>
                <a:latin typeface="+mn-lt"/>
                <a:ea typeface="+mn-ea"/>
                <a:cs typeface="+mn-cs"/>
              </a:rPr>
              <a:t>Balancing</a:t>
            </a:r>
            <a:r>
              <a:rPr lang="en-US" altLang="zh-CN" sz="1200" b="0" i="0" kern="1200" dirty="0">
                <a:solidFill>
                  <a:schemeClr val="tx1"/>
                </a:solidFill>
                <a:effectLst/>
                <a:latin typeface="+mn-lt"/>
                <a:ea typeface="+mn-ea"/>
                <a:cs typeface="+mn-cs"/>
              </a:rPr>
              <a:t> : If a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is crashed the blocks present on it will be gone too and the blocks will be </a:t>
            </a:r>
            <a:r>
              <a:rPr lang="en-US" altLang="zh-CN" sz="1200" b="0" i="1" kern="1200" dirty="0">
                <a:solidFill>
                  <a:schemeClr val="tx1"/>
                </a:solidFill>
                <a:effectLst/>
                <a:latin typeface="+mn-lt"/>
                <a:ea typeface="+mn-ea"/>
                <a:cs typeface="+mn-cs"/>
              </a:rPr>
              <a:t>under-replicated</a:t>
            </a:r>
            <a:r>
              <a:rPr lang="en-US" altLang="zh-CN" sz="1200" b="0" i="0" kern="1200" dirty="0">
                <a:solidFill>
                  <a:schemeClr val="tx1"/>
                </a:solidFill>
                <a:effectLst/>
                <a:latin typeface="+mn-lt"/>
                <a:ea typeface="+mn-ea"/>
                <a:cs typeface="+mn-cs"/>
              </a:rPr>
              <a:t> compared to the remaining blocks. Here master node(</a:t>
            </a:r>
            <a:r>
              <a:rPr lang="en-US" altLang="zh-CN" sz="1200" b="0" i="0" kern="1200" dirty="0" err="1">
                <a:solidFill>
                  <a:schemeClr val="tx1"/>
                </a:solidFill>
                <a:effectLst/>
                <a:latin typeface="+mn-lt"/>
                <a:ea typeface="+mn-ea"/>
                <a:cs typeface="+mn-cs"/>
              </a:rPr>
              <a:t>namenode</a:t>
            </a:r>
            <a:r>
              <a:rPr lang="en-US" altLang="zh-CN" sz="1200" b="0" i="0" kern="1200" dirty="0">
                <a:solidFill>
                  <a:schemeClr val="tx1"/>
                </a:solidFill>
                <a:effectLst/>
                <a:latin typeface="+mn-lt"/>
                <a:ea typeface="+mn-ea"/>
                <a:cs typeface="+mn-cs"/>
              </a:rPr>
              <a:t>) will give a signal to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 containing replicas of those lost blocks to replicate so that overall distribution of blocks is balanced.</a:t>
            </a:r>
          </a:p>
          <a:p>
            <a:pPr fontAlgn="base"/>
            <a:r>
              <a:rPr lang="en-US" altLang="zh-CN" sz="1200" b="1" i="1" kern="1200" dirty="0">
                <a:solidFill>
                  <a:schemeClr val="tx1"/>
                </a:solidFill>
                <a:effectLst/>
                <a:latin typeface="+mn-lt"/>
                <a:ea typeface="+mn-ea"/>
                <a:cs typeface="+mn-cs"/>
              </a:rPr>
              <a:t>Replication:</a:t>
            </a:r>
            <a:r>
              <a:rPr lang="en-US" altLang="zh-CN" sz="1200" b="0" i="0" kern="1200" dirty="0">
                <a:solidFill>
                  <a:schemeClr val="tx1"/>
                </a:solidFill>
                <a:effectLst/>
                <a:latin typeface="+mn-lt"/>
                <a:ea typeface="+mn-ea"/>
                <a:cs typeface="+mn-cs"/>
              </a:rPr>
              <a:t>: It is done by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a:t>
            </a:r>
          </a:p>
          <a:p>
            <a:pPr fontAlgn="base"/>
            <a:r>
              <a:rPr lang="en-US" altLang="zh-CN" sz="1200" b="1" i="0" kern="1200" dirty="0">
                <a:solidFill>
                  <a:schemeClr val="tx1"/>
                </a:solidFill>
                <a:effectLst/>
                <a:latin typeface="+mn-lt"/>
                <a:ea typeface="+mn-ea"/>
                <a:cs typeface="+mn-cs"/>
              </a:rPr>
              <a:t>Note:</a:t>
            </a:r>
            <a:r>
              <a:rPr lang="en-US" altLang="zh-CN" sz="1200" b="0" i="0" kern="1200" dirty="0">
                <a:solidFill>
                  <a:schemeClr val="tx1"/>
                </a:solidFill>
                <a:effectLst/>
                <a:latin typeface="+mn-lt"/>
                <a:ea typeface="+mn-ea"/>
                <a:cs typeface="+mn-cs"/>
              </a:rPr>
              <a:t> No two replicas of the same block are present on the same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a:t>
            </a:r>
          </a:p>
          <a:p>
            <a:pPr fontAlgn="base"/>
            <a:r>
              <a:rPr lang="en-US" altLang="zh-CN" sz="1200" b="1" i="0" kern="1200" dirty="0">
                <a:solidFill>
                  <a:schemeClr val="tx1"/>
                </a:solidFill>
                <a:effectLst/>
                <a:latin typeface="+mn-lt"/>
                <a:ea typeface="+mn-ea"/>
                <a:cs typeface="+mn-cs"/>
              </a:rPr>
              <a:t>Features:</a:t>
            </a:r>
            <a:r>
              <a:rPr lang="en-US" altLang="zh-CN" sz="1200" b="0" i="0" kern="1200" dirty="0">
                <a:solidFill>
                  <a:schemeClr val="tx1"/>
                </a:solidFill>
                <a:effectLst/>
                <a:latin typeface="+mn-lt"/>
                <a:ea typeface="+mn-ea"/>
                <a:cs typeface="+mn-cs"/>
              </a:rPr>
              <a:t>  </a:t>
            </a:r>
          </a:p>
          <a:p>
            <a:pPr fontAlgn="base"/>
            <a:r>
              <a:rPr lang="en-US" altLang="zh-CN" sz="1200" b="0" i="0" kern="1200" dirty="0">
                <a:solidFill>
                  <a:schemeClr val="tx1"/>
                </a:solidFill>
                <a:effectLst/>
                <a:latin typeface="+mn-lt"/>
                <a:ea typeface="+mn-ea"/>
                <a:cs typeface="+mn-cs"/>
              </a:rPr>
              <a:t>Distributed data storage.</a:t>
            </a:r>
          </a:p>
          <a:p>
            <a:pPr fontAlgn="base"/>
            <a:r>
              <a:rPr lang="en-US" altLang="zh-CN" sz="1200" b="0" i="0" kern="1200" dirty="0">
                <a:solidFill>
                  <a:schemeClr val="tx1"/>
                </a:solidFill>
                <a:effectLst/>
                <a:latin typeface="+mn-lt"/>
                <a:ea typeface="+mn-ea"/>
                <a:cs typeface="+mn-cs"/>
              </a:rPr>
              <a:t>Blocks reduce seek time.</a:t>
            </a:r>
          </a:p>
          <a:p>
            <a:pPr fontAlgn="base"/>
            <a:r>
              <a:rPr lang="en-US" altLang="zh-CN" sz="1200" b="0" i="0" kern="1200" dirty="0">
                <a:solidFill>
                  <a:schemeClr val="tx1"/>
                </a:solidFill>
                <a:effectLst/>
                <a:latin typeface="+mn-lt"/>
                <a:ea typeface="+mn-ea"/>
                <a:cs typeface="+mn-cs"/>
              </a:rPr>
              <a:t>The data is highly available as the same block is present at multiple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a:t>
            </a:r>
          </a:p>
          <a:p>
            <a:pPr fontAlgn="base"/>
            <a:r>
              <a:rPr lang="en-US" altLang="zh-CN" sz="1200" b="0" i="0" kern="1200" dirty="0">
                <a:solidFill>
                  <a:schemeClr val="tx1"/>
                </a:solidFill>
                <a:effectLst/>
                <a:latin typeface="+mn-lt"/>
                <a:ea typeface="+mn-ea"/>
                <a:cs typeface="+mn-cs"/>
              </a:rPr>
              <a:t>Even if multiple </a:t>
            </a:r>
            <a:r>
              <a:rPr lang="en-US" altLang="zh-CN" sz="1200" b="0" i="0" kern="1200" dirty="0" err="1">
                <a:solidFill>
                  <a:schemeClr val="tx1"/>
                </a:solidFill>
                <a:effectLst/>
                <a:latin typeface="+mn-lt"/>
                <a:ea typeface="+mn-ea"/>
                <a:cs typeface="+mn-cs"/>
              </a:rPr>
              <a:t>datanodes</a:t>
            </a:r>
            <a:r>
              <a:rPr lang="en-US" altLang="zh-CN" sz="1200" b="0" i="0" kern="1200" dirty="0">
                <a:solidFill>
                  <a:schemeClr val="tx1"/>
                </a:solidFill>
                <a:effectLst/>
                <a:latin typeface="+mn-lt"/>
                <a:ea typeface="+mn-ea"/>
                <a:cs typeface="+mn-cs"/>
              </a:rPr>
              <a:t> are down we can still do our work, thus making it highly reliable.</a:t>
            </a:r>
          </a:p>
          <a:p>
            <a:pPr fontAlgn="base"/>
            <a:r>
              <a:rPr lang="en-US" altLang="zh-CN" sz="1200" b="0" i="0" kern="1200" dirty="0">
                <a:solidFill>
                  <a:schemeClr val="tx1"/>
                </a:solidFill>
                <a:effectLst/>
                <a:latin typeface="+mn-lt"/>
                <a:ea typeface="+mn-ea"/>
                <a:cs typeface="+mn-cs"/>
              </a:rPr>
              <a:t>High fault tolerance.</a:t>
            </a:r>
          </a:p>
          <a:p>
            <a:pPr fontAlgn="base"/>
            <a:r>
              <a:rPr lang="en-US" altLang="zh-CN" sz="1200" b="1" i="0" kern="1200" dirty="0">
                <a:solidFill>
                  <a:schemeClr val="tx1"/>
                </a:solidFill>
                <a:effectLst/>
                <a:latin typeface="+mn-lt"/>
                <a:ea typeface="+mn-ea"/>
                <a:cs typeface="+mn-cs"/>
              </a:rPr>
              <a:t>Limitations:</a:t>
            </a:r>
            <a:r>
              <a:rPr lang="en-US" altLang="zh-CN" sz="1200" b="0" i="0" kern="1200" dirty="0">
                <a:solidFill>
                  <a:schemeClr val="tx1"/>
                </a:solidFill>
                <a:effectLst/>
                <a:latin typeface="+mn-lt"/>
                <a:ea typeface="+mn-ea"/>
                <a:cs typeface="+mn-cs"/>
              </a:rPr>
              <a:t> Though HDFS provide many features there are some areas where it doesn’t work well. </a:t>
            </a:r>
          </a:p>
          <a:p>
            <a:pPr fontAlgn="base"/>
            <a:r>
              <a:rPr lang="en-US" altLang="zh-CN" sz="1200" b="1" i="0" kern="1200" dirty="0">
                <a:solidFill>
                  <a:schemeClr val="tx1"/>
                </a:solidFill>
                <a:effectLst/>
                <a:latin typeface="+mn-lt"/>
                <a:ea typeface="+mn-ea"/>
                <a:cs typeface="+mn-cs"/>
              </a:rPr>
              <a:t>Low latency data access</a:t>
            </a:r>
            <a:r>
              <a:rPr lang="en-US" altLang="zh-CN" sz="1200" b="0" i="0" kern="1200" dirty="0">
                <a:solidFill>
                  <a:schemeClr val="tx1"/>
                </a:solidFill>
                <a:effectLst/>
                <a:latin typeface="+mn-lt"/>
                <a:ea typeface="+mn-ea"/>
                <a:cs typeface="+mn-cs"/>
              </a:rPr>
              <a:t>: Applications that require low-latency access to data </a:t>
            </a:r>
            <a:r>
              <a:rPr lang="en-US" altLang="zh-CN" sz="1200" b="0" i="0" kern="1200" dirty="0" err="1">
                <a:solidFill>
                  <a:schemeClr val="tx1"/>
                </a:solidFill>
                <a:effectLst/>
                <a:latin typeface="+mn-lt"/>
                <a:ea typeface="+mn-ea"/>
                <a:cs typeface="+mn-cs"/>
              </a:rPr>
              <a:t>i.e</a:t>
            </a:r>
            <a:r>
              <a:rPr lang="en-US" altLang="zh-CN" sz="1200" b="0" i="0" kern="1200" dirty="0">
                <a:solidFill>
                  <a:schemeClr val="tx1"/>
                </a:solidFill>
                <a:effectLst/>
                <a:latin typeface="+mn-lt"/>
                <a:ea typeface="+mn-ea"/>
                <a:cs typeface="+mn-cs"/>
              </a:rPr>
              <a:t> in the range of milliseconds will not work well with HDFS, because HDFS is designed keeping in mind that we need high-throughput of data even at the cost of latency.</a:t>
            </a:r>
          </a:p>
          <a:p>
            <a:pPr fontAlgn="base"/>
            <a:r>
              <a:rPr lang="en-US" altLang="zh-CN" sz="1200" b="1" i="0" kern="1200" dirty="0">
                <a:solidFill>
                  <a:schemeClr val="tx1"/>
                </a:solidFill>
                <a:effectLst/>
                <a:latin typeface="+mn-lt"/>
                <a:ea typeface="+mn-ea"/>
                <a:cs typeface="+mn-cs"/>
              </a:rPr>
              <a:t>Small file problem</a:t>
            </a:r>
            <a:r>
              <a:rPr lang="en-US" altLang="zh-CN" sz="1200" b="0" i="0" kern="1200" dirty="0">
                <a:solidFill>
                  <a:schemeClr val="tx1"/>
                </a:solidFill>
                <a:effectLst/>
                <a:latin typeface="+mn-lt"/>
                <a:ea typeface="+mn-ea"/>
                <a:cs typeface="+mn-cs"/>
              </a:rPr>
              <a:t>: Having lots of small files will result in lots of seeks and lots of movement from one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to another </a:t>
            </a:r>
            <a:r>
              <a:rPr lang="en-US" altLang="zh-CN" sz="1200" b="0" i="0" kern="1200" dirty="0" err="1">
                <a:solidFill>
                  <a:schemeClr val="tx1"/>
                </a:solidFill>
                <a:effectLst/>
                <a:latin typeface="+mn-lt"/>
                <a:ea typeface="+mn-ea"/>
                <a:cs typeface="+mn-cs"/>
              </a:rPr>
              <a:t>datanode</a:t>
            </a:r>
            <a:r>
              <a:rPr lang="en-US" altLang="zh-CN" sz="1200" b="0" i="0" kern="1200" dirty="0">
                <a:solidFill>
                  <a:schemeClr val="tx1"/>
                </a:solidFill>
                <a:effectLst/>
                <a:latin typeface="+mn-lt"/>
                <a:ea typeface="+mn-ea"/>
                <a:cs typeface="+mn-cs"/>
              </a:rPr>
              <a:t> to retrieve each small file, this whole process is a very inefficient data access pattern.</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26</a:t>
            </a:fld>
            <a:endParaRPr lang="zh-CN" altLang="en-US"/>
          </a:p>
        </p:txBody>
      </p:sp>
    </p:spTree>
    <p:extLst>
      <p:ext uri="{BB962C8B-B14F-4D97-AF65-F5344CB8AC3E}">
        <p14:creationId xmlns:p14="http://schemas.microsoft.com/office/powerpoint/2010/main" val="26701939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27</a:t>
            </a:fld>
            <a:endParaRPr lang="zh-CN" altLang="en-US"/>
          </a:p>
        </p:txBody>
      </p:sp>
    </p:spTree>
    <p:extLst>
      <p:ext uri="{BB962C8B-B14F-4D97-AF65-F5344CB8AC3E}">
        <p14:creationId xmlns:p14="http://schemas.microsoft.com/office/powerpoint/2010/main" val="3979237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28</a:t>
            </a:fld>
            <a:endParaRPr lang="zh-CN" altLang="en-US"/>
          </a:p>
        </p:txBody>
      </p:sp>
    </p:spTree>
    <p:extLst>
      <p:ext uri="{BB962C8B-B14F-4D97-AF65-F5344CB8AC3E}">
        <p14:creationId xmlns:p14="http://schemas.microsoft.com/office/powerpoint/2010/main" val="1636746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参考：百度百科 </a:t>
            </a:r>
            <a:r>
              <a:rPr lang="en-US" altLang="zh-CN" dirty="0"/>
              <a:t>HDFS https://baike.baidu.com/item/hdfs/4836121?fr=kg_general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Hadoop1.2.1 Documentation </a:t>
            </a:r>
            <a:r>
              <a:rPr lang="zh-CN" altLang="en-US" dirty="0"/>
              <a:t>官方文档 </a:t>
            </a:r>
            <a:r>
              <a:rPr lang="en-US" altLang="zh-CN" dirty="0"/>
              <a:t>HDFS </a:t>
            </a:r>
            <a:r>
              <a:rPr lang="en-US" altLang="zh-CN" sz="1200" b="1" i="0" kern="1200" dirty="0">
                <a:solidFill>
                  <a:schemeClr val="tx1"/>
                </a:solidFill>
                <a:effectLst/>
                <a:latin typeface="+mn-lt"/>
                <a:ea typeface="+mn-ea"/>
                <a:cs typeface="+mn-cs"/>
              </a:rPr>
              <a:t>Architecture</a:t>
            </a:r>
            <a:r>
              <a:rPr lang="en-US" altLang="zh-CN" dirty="0"/>
              <a:t> Guide https://hadoop.apache.org/docs/r1.2.1/hdfs_design.html</a:t>
            </a:r>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29</a:t>
            </a:fld>
            <a:endParaRPr lang="zh-CN" altLang="en-US"/>
          </a:p>
        </p:txBody>
      </p:sp>
    </p:spTree>
    <p:extLst>
      <p:ext uri="{BB962C8B-B14F-4D97-AF65-F5344CB8AC3E}">
        <p14:creationId xmlns:p14="http://schemas.microsoft.com/office/powerpoint/2010/main" val="36126045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是一个主从结构，一个</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集群是由一个名字节点，它是一个管理文件命名空间和调节客户端访问文件的主服务器，当然还有一些数据节点，通常是一个节点一个机器，它来管理对应节点的存储。</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对外开放文件命名空间并允许用户数据以文件形式存储。</a:t>
            </a:r>
          </a:p>
          <a:p>
            <a:r>
              <a:rPr lang="zh-CN" altLang="en-US" sz="1200" b="0" i="0" kern="1200" dirty="0">
                <a:solidFill>
                  <a:schemeClr val="tx1"/>
                </a:solidFill>
                <a:effectLst/>
                <a:latin typeface="+mn-lt"/>
                <a:ea typeface="+mn-ea"/>
                <a:cs typeface="+mn-cs"/>
              </a:rPr>
              <a:t>内部机制是将一个文件分割成一个或多个块，这些块被存储在一组数据节点中。名字节点用来操作文件命名空间的文件或目录操作，如打开，关闭，重命名等等。它同时确定块与数据节点的映射。数据节点负责来自文件系统客户的读写请求。数据节点同时还要执行块的创建，删除，和来自名字节点的块复制指令。</a:t>
            </a:r>
          </a:p>
          <a:p>
            <a:r>
              <a:rPr lang="zh-CN" altLang="en-US" sz="1200" b="0" i="0" kern="1200" dirty="0">
                <a:solidFill>
                  <a:schemeClr val="tx1"/>
                </a:solidFill>
                <a:effectLst/>
                <a:latin typeface="+mn-lt"/>
                <a:ea typeface="+mn-ea"/>
                <a:cs typeface="+mn-cs"/>
              </a:rPr>
              <a:t>名字节点和数据节点都是运行在普通的机器之上的软件，机器典型的都是</a:t>
            </a:r>
            <a:r>
              <a:rPr lang="en-US" altLang="zh-CN" sz="1200" b="0" i="0" kern="1200" dirty="0">
                <a:solidFill>
                  <a:schemeClr val="tx1"/>
                </a:solidFill>
                <a:effectLst/>
                <a:latin typeface="+mn-lt"/>
                <a:ea typeface="+mn-ea"/>
                <a:cs typeface="+mn-cs"/>
              </a:rPr>
              <a:t>GNU/Linux</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是用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编写的，任何支持</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的机器都可以运行名字节点或数据节点，利用</a:t>
            </a:r>
            <a:r>
              <a:rPr lang="en-US"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语言的超轻便性，很容易将</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部署到大范围的机器上。典型的部署是由一个专门的机器来运行名字节点软件，集群中的其他每台机器运行一个数据节点实例。</a:t>
            </a:r>
            <a:r>
              <a:rPr lang="zh-CN" altLang="en-US" sz="1200" b="0" i="0" u="none" strike="noStrike" kern="1200" dirty="0">
                <a:solidFill>
                  <a:schemeClr val="tx1"/>
                </a:solidFill>
                <a:effectLst/>
                <a:latin typeface="+mn-lt"/>
                <a:ea typeface="+mn-ea"/>
                <a:cs typeface="+mn-cs"/>
                <a:hlinkClick r:id="rId3"/>
              </a:rPr>
              <a:t>体系结构</a:t>
            </a:r>
            <a:r>
              <a:rPr lang="zh-CN" altLang="en-US" sz="1200" b="0" i="0" kern="1200" dirty="0">
                <a:solidFill>
                  <a:schemeClr val="tx1"/>
                </a:solidFill>
                <a:effectLst/>
                <a:latin typeface="+mn-lt"/>
                <a:ea typeface="+mn-ea"/>
                <a:cs typeface="+mn-cs"/>
              </a:rPr>
              <a:t>不排斥在一个机器上运行多个数据节点的实例，但是实际的部署不会有这种情况。</a:t>
            </a:r>
          </a:p>
          <a:p>
            <a:r>
              <a:rPr lang="zh-CN" altLang="en-US" sz="1200" b="0" i="0" kern="1200" dirty="0">
                <a:solidFill>
                  <a:schemeClr val="tx1"/>
                </a:solidFill>
                <a:effectLst/>
                <a:latin typeface="+mn-lt"/>
                <a:ea typeface="+mn-ea"/>
                <a:cs typeface="+mn-cs"/>
              </a:rPr>
              <a:t>集群中只有一个名字节点极大地简单化了系统的体系结构。名字节点是仲裁者和所有</a:t>
            </a:r>
            <a:r>
              <a:rPr lang="en-US" altLang="zh-CN" sz="1200" b="0" i="0" kern="1200" dirty="0">
                <a:solidFill>
                  <a:schemeClr val="tx1"/>
                </a:solidFill>
                <a:effectLst/>
                <a:latin typeface="+mn-lt"/>
                <a:ea typeface="+mn-ea"/>
                <a:cs typeface="+mn-cs"/>
              </a:rPr>
              <a:t>HDFS</a:t>
            </a:r>
            <a:r>
              <a:rPr lang="zh-CN" altLang="en-US" sz="1200" b="0" i="0" kern="1200" dirty="0">
                <a:solidFill>
                  <a:schemeClr val="tx1"/>
                </a:solidFill>
                <a:effectLst/>
                <a:latin typeface="+mn-lt"/>
                <a:ea typeface="+mn-ea"/>
                <a:cs typeface="+mn-cs"/>
              </a:rPr>
              <a:t>元数据的仓库，用户的实际数据不经过名字节点。</a:t>
            </a:r>
          </a:p>
          <a:p>
            <a:endParaRPr lang="zh-CN" altLang="en-US" dirty="0"/>
          </a:p>
        </p:txBody>
      </p:sp>
      <p:sp>
        <p:nvSpPr>
          <p:cNvPr id="4" name="灯片编号占位符 3"/>
          <p:cNvSpPr>
            <a:spLocks noGrp="1"/>
          </p:cNvSpPr>
          <p:nvPr>
            <p:ph type="sldNum" sz="quarter" idx="5"/>
          </p:nvPr>
        </p:nvSpPr>
        <p:spPr/>
        <p:txBody>
          <a:bodyPr/>
          <a:lstStyle/>
          <a:p>
            <a:fld id="{E0F04D2E-D80D-4465-9676-EFA5B8054969}" type="slidenum">
              <a:rPr lang="zh-CN" altLang="en-US" smtClean="0"/>
              <a:t>31</a:t>
            </a:fld>
            <a:endParaRPr lang="zh-CN" altLang="en-US"/>
          </a:p>
        </p:txBody>
      </p:sp>
    </p:spTree>
    <p:extLst>
      <p:ext uri="{BB962C8B-B14F-4D97-AF65-F5344CB8AC3E}">
        <p14:creationId xmlns:p14="http://schemas.microsoft.com/office/powerpoint/2010/main" val="140387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每一个文件可以配置副本数量，默认是</a:t>
            </a:r>
            <a:r>
              <a:rPr lang="en-US" altLang="zh-CN" dirty="0"/>
              <a:t>3</a:t>
            </a:r>
            <a:r>
              <a:rPr lang="zh-CN" altLang="en-US" dirty="0"/>
              <a:t>，副本的作用是防止因某个</a:t>
            </a:r>
            <a:r>
              <a:rPr lang="en-US" altLang="zh-CN" dirty="0" err="1"/>
              <a:t>DataNode</a:t>
            </a:r>
            <a:r>
              <a:rPr lang="zh-CN" altLang="en-US" dirty="0"/>
              <a:t>挂掉或磁盘损坏而导致数据丢失，除此之外块副本还可以提高块可读取的节点，提高</a:t>
            </a:r>
            <a:r>
              <a:rPr lang="en-US" altLang="zh-CN" dirty="0" err="1"/>
              <a:t>mapreduce</a:t>
            </a:r>
            <a:r>
              <a:rPr lang="zh-CN" altLang="en-US" dirty="0"/>
              <a:t>计算任务向数据移动的概率。 因为同一个</a:t>
            </a:r>
            <a:r>
              <a:rPr lang="en-US" altLang="zh-CN" dirty="0" err="1"/>
              <a:t>DataNode</a:t>
            </a:r>
            <a:r>
              <a:rPr lang="zh-CN" altLang="en-US" dirty="0"/>
              <a:t>放置相同的块数据是没有意义的，所以</a:t>
            </a:r>
            <a:r>
              <a:rPr lang="en-US" altLang="zh-CN" dirty="0" err="1"/>
              <a:t>NameNode</a:t>
            </a:r>
            <a:r>
              <a:rPr lang="zh-CN" altLang="en-US" dirty="0"/>
              <a:t>不允许</a:t>
            </a:r>
            <a:r>
              <a:rPr lang="en-US" altLang="zh-CN" dirty="0" err="1"/>
              <a:t>DataNode</a:t>
            </a:r>
            <a:r>
              <a:rPr lang="zh-CN" altLang="en-US" dirty="0"/>
              <a:t>具有同一块的多个副本，即副本数量配置不能大于</a:t>
            </a:r>
            <a:r>
              <a:rPr lang="en-US" altLang="zh-CN" dirty="0" err="1"/>
              <a:t>DataNode</a:t>
            </a:r>
            <a:r>
              <a:rPr lang="zh-CN" altLang="en-US" dirty="0"/>
              <a:t>节点的数量。 每个文件可以在写入时指定这个文件块的副本数量，也可以在未来修改某个文件的块副本数量，文件块的副本数量配置作为块元数据的一部分保存在</a:t>
            </a:r>
            <a:r>
              <a:rPr lang="en-US" altLang="zh-CN" dirty="0" err="1"/>
              <a:t>NameNode</a:t>
            </a:r>
            <a:r>
              <a:rPr lang="zh-CN" altLang="en-US" dirty="0"/>
              <a:t>中。作者：</a:t>
            </a:r>
            <a:r>
              <a:rPr lang="en-US" altLang="zh-CN" dirty="0" err="1"/>
              <a:t>Deepliu</a:t>
            </a:r>
            <a:r>
              <a:rPr lang="zh-CN" altLang="en-US" dirty="0"/>
              <a:t>链接：</a:t>
            </a:r>
            <a:r>
              <a:rPr lang="en-US" altLang="zh-CN" dirty="0"/>
              <a:t>https://zhuanlan.zhihu.com/p/158878632</a:t>
            </a:r>
            <a:r>
              <a:rPr lang="zh-CN" altLang="en-US" dirty="0"/>
              <a:t>来源：知乎著作权归作者所有。商业转载请联系作者获得授权，非商业转载请注明出处。</a:t>
            </a:r>
          </a:p>
        </p:txBody>
      </p:sp>
      <p:sp>
        <p:nvSpPr>
          <p:cNvPr id="4" name="灯片编号占位符 3"/>
          <p:cNvSpPr>
            <a:spLocks noGrp="1"/>
          </p:cNvSpPr>
          <p:nvPr>
            <p:ph type="sldNum" sz="quarter" idx="5"/>
          </p:nvPr>
        </p:nvSpPr>
        <p:spPr/>
        <p:txBody>
          <a:bodyPr/>
          <a:lstStyle/>
          <a:p>
            <a:fld id="{E0F04D2E-D80D-4465-9676-EFA5B8054969}" type="slidenum">
              <a:rPr lang="zh-CN" altLang="en-US" smtClean="0"/>
              <a:t>33</a:t>
            </a:fld>
            <a:endParaRPr lang="zh-CN" altLang="en-US"/>
          </a:p>
        </p:txBody>
      </p:sp>
    </p:spTree>
    <p:extLst>
      <p:ext uri="{BB962C8B-B14F-4D97-AF65-F5344CB8AC3E}">
        <p14:creationId xmlns:p14="http://schemas.microsoft.com/office/powerpoint/2010/main" val="37098344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defRPr b="1">
                <a:latin typeface="楷体" pitchFamily="49" charset="-122"/>
                <a:ea typeface="楷体" pitchFamily="49" charset="-122"/>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normAutofit/>
          </a:bodyPr>
          <a:lstStyle>
            <a:lvl1pPr marL="0" indent="0" algn="ctr" defTabSz="914400" rtl="0" eaLnBrk="1" latinLnBrk="0" hangingPunct="1">
              <a:spcBef>
                <a:spcPct val="0"/>
              </a:spcBef>
              <a:buNone/>
              <a:defRPr lang="zh-CN" altLang="en-US" sz="2800" kern="1200" dirty="0">
                <a:solidFill>
                  <a:schemeClr val="tx1"/>
                </a:solidFill>
                <a:latin typeface="楷体" pitchFamily="49" charset="-122"/>
                <a:ea typeface="楷体" pitchFamily="49" charset="-122"/>
                <a:cs typeface="+mj-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5" name="页脚占位符 4"/>
          <p:cNvSpPr>
            <a:spLocks noGrp="1"/>
          </p:cNvSpPr>
          <p:nvPr>
            <p:ph type="ftr" sz="quarter" idx="11"/>
          </p:nvPr>
        </p:nvSpPr>
        <p:spPr>
          <a:xfrm>
            <a:off x="6084168" y="6309320"/>
            <a:ext cx="2895600" cy="365125"/>
          </a:xfrm>
        </p:spPr>
        <p:txBody>
          <a:bodyPr/>
          <a:lstStyle/>
          <a:p>
            <a:endParaRPr lang="zh-CN" altLang="en-US" dirty="0"/>
          </a:p>
        </p:txBody>
      </p:sp>
      <p:sp>
        <p:nvSpPr>
          <p:cNvPr id="6" name="灯片编号占位符 5"/>
          <p:cNvSpPr>
            <a:spLocks noGrp="1"/>
          </p:cNvSpPr>
          <p:nvPr>
            <p:ph type="sldNum" sz="quarter" idx="12"/>
          </p:nvPr>
        </p:nvSpPr>
        <p:spPr>
          <a:xfrm>
            <a:off x="3275856" y="6309319"/>
            <a:ext cx="2133600" cy="365125"/>
          </a:xfrm>
        </p:spPr>
        <p:txBody>
          <a:bodyPr/>
          <a:lstStyle/>
          <a:p>
            <a:fld id="{2861D57E-DA27-4C1A-969C-BE9BD2818787}" type="slidenum">
              <a:rPr lang="zh-CN" altLang="en-US" smtClean="0"/>
              <a:t>‹#›</a:t>
            </a:fld>
            <a:endParaRPr lang="zh-CN" altLang="en-US"/>
          </a:p>
        </p:txBody>
      </p:sp>
      <p:pic>
        <p:nvPicPr>
          <p:cNvPr id="8" name="图片 7">
            <a:extLst>
              <a:ext uri="{FF2B5EF4-FFF2-40B4-BE49-F238E27FC236}">
                <a16:creationId xmlns:a16="http://schemas.microsoft.com/office/drawing/2014/main" id="{C684E06B-4EA3-4C39-97AB-DD84656CD575}"/>
              </a:ext>
            </a:extLst>
          </p:cNvPr>
          <p:cNvPicPr>
            <a:picLocks noChangeAspect="1"/>
          </p:cNvPicPr>
          <p:nvPr userDrawn="1"/>
        </p:nvPicPr>
        <p:blipFill>
          <a:blip r:embed="rId2"/>
          <a:stretch>
            <a:fillRect/>
          </a:stretch>
        </p:blipFill>
        <p:spPr>
          <a:xfrm>
            <a:off x="7010589" y="126709"/>
            <a:ext cx="1969179" cy="432854"/>
          </a:xfrm>
          <a:prstGeom prst="rect">
            <a:avLst/>
          </a:prstGeom>
        </p:spPr>
      </p:pic>
    </p:spTree>
    <p:extLst>
      <p:ext uri="{BB962C8B-B14F-4D97-AF65-F5344CB8AC3E}">
        <p14:creationId xmlns:p14="http://schemas.microsoft.com/office/powerpoint/2010/main" val="674039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85052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100392" y="274638"/>
            <a:ext cx="586408" cy="5851525"/>
          </a:xfrm>
        </p:spPr>
        <p:txBody>
          <a:bodyPr vert="eaVert">
            <a:normAutofit/>
          </a:bodyPr>
          <a:lstStyle>
            <a:lvl1pPr>
              <a:defRPr sz="2800">
                <a:latin typeface="隶书" panose="02010509060101010101" pitchFamily="49" charset="-122"/>
                <a:ea typeface="隶书" panose="02010509060101010101" pitchFamily="49" charset="-122"/>
              </a:defRPr>
            </a:lvl1pPr>
          </a:lstStyle>
          <a:p>
            <a:r>
              <a:rPr lang="zh-CN" altLang="en-US"/>
              <a:t>单击此处编辑母版标题样式</a:t>
            </a:r>
          </a:p>
        </p:txBody>
      </p:sp>
      <p:sp>
        <p:nvSpPr>
          <p:cNvPr id="3" name="竖排文字占位符 2"/>
          <p:cNvSpPr>
            <a:spLocks noGrp="1"/>
          </p:cNvSpPr>
          <p:nvPr>
            <p:ph type="body" orient="vert" idx="1"/>
          </p:nvPr>
        </p:nvSpPr>
        <p:spPr>
          <a:xfrm>
            <a:off x="457200" y="274638"/>
            <a:ext cx="7427168"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728293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9EE9CA6F-F85C-4226-A913-574E98ACCEFF}"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2732743463"/>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28650" y="1825625"/>
            <a:ext cx="7886700" cy="435133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1EC739F6-E1A2-4554-9B99-7A9A81404631}"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803952649"/>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710" y="4406901"/>
            <a:ext cx="77724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710"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EC7855F-C911-4326-8C03-30E645D5EC27}"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E4F1F94-B7D8-40AD-B47C-72F74D8B6BF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168227489"/>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6F66C4E-D717-420D-9E4E-7CA1674CB211}"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117749268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39791"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3979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4628" y="1535113"/>
            <a:ext cx="404217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4628" y="2174875"/>
            <a:ext cx="404217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36F49413-BB70-44AF-8BDD-2E321D022F6F}"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8"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Tree>
    <p:extLst>
      <p:ext uri="{BB962C8B-B14F-4D97-AF65-F5344CB8AC3E}">
        <p14:creationId xmlns:p14="http://schemas.microsoft.com/office/powerpoint/2010/main" val="913429324"/>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7"/>
            <a:ext cx="7886700" cy="687610"/>
          </a:xfrm>
          <a:prstGeom prst="rect">
            <a:avLst/>
          </a:prstGeom>
        </p:spPr>
        <p:txBody>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C0DC4E63-D6A2-4ACC-989B-3519FDA855D1}"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4"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5"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75BA3DE3-2955-4E14-888C-4B5E63C50F73}"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369543684"/>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8E2349E-1C25-4534-8807-5259C4FA1655}"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3"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4"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24D826F2-8B83-4F8E-9683-53091913215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833229776"/>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710"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448" y="273051"/>
            <a:ext cx="5111353"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710"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E3A8D66B-E557-4B17-ABC3-41DF477C8ABA}"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A36D38B-6881-49C2-8D56-6EA82C340B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29766477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67543" y="105431"/>
            <a:ext cx="8219257" cy="883965"/>
          </a:xfrm>
        </p:spPr>
        <p:txBody>
          <a:bodyPr>
            <a:normAutofit/>
          </a:bodyPr>
          <a:lstStyle>
            <a:lvl1pPr algn="ctr">
              <a:defRPr sz="3600" b="1">
                <a:latin typeface="楷体" pitchFamily="49" charset="-122"/>
                <a:ea typeface="楷体" pitchFamily="49" charset="-122"/>
              </a:defRPr>
            </a:lvl1pPr>
          </a:lstStyle>
          <a:p>
            <a:endParaRPr lang="zh-CN" altLang="en-US" dirty="0"/>
          </a:p>
        </p:txBody>
      </p:sp>
      <p:sp>
        <p:nvSpPr>
          <p:cNvPr id="3" name="内容占位符 2"/>
          <p:cNvSpPr>
            <a:spLocks noGrp="1"/>
          </p:cNvSpPr>
          <p:nvPr>
            <p:ph idx="1" hasCustomPrompt="1"/>
          </p:nvPr>
        </p:nvSpPr>
        <p:spPr>
          <a:xfrm>
            <a:off x="457200" y="1158604"/>
            <a:ext cx="8229600" cy="4967560"/>
          </a:xfrm>
        </p:spPr>
        <p:txBody>
          <a:bodyPr/>
          <a:lstStyle>
            <a:lvl1pPr marL="342900" indent="-342900">
              <a:lnSpc>
                <a:spcPts val="3600"/>
              </a:lnSpc>
              <a:buFont typeface="Wingdings" pitchFamily="2" charset="2"/>
              <a:buChar char="u"/>
              <a:defRPr sz="2400">
                <a:latin typeface="微软雅黑" pitchFamily="34" charset="-122"/>
                <a:ea typeface="微软雅黑" pitchFamily="34" charset="-122"/>
              </a:defRPr>
            </a:lvl1pPr>
            <a:lvl2pPr marL="742950" indent="-285750">
              <a:buFont typeface="Wingdings" pitchFamily="2" charset="2"/>
              <a:buChar char="l"/>
              <a:defRPr sz="2000">
                <a:latin typeface="微软雅黑" pitchFamily="34" charset="-122"/>
                <a:ea typeface="微软雅黑" pitchFamily="34" charset="-122"/>
              </a:defRPr>
            </a:lvl2pPr>
          </a:lstStyle>
          <a:p>
            <a:pPr lvl="0"/>
            <a:r>
              <a:rPr lang="zh-CN" altLang="en-US" dirty="0"/>
              <a:t>  单击此处编辑母版文本样式</a:t>
            </a:r>
          </a:p>
          <a:p>
            <a:pPr lvl="1"/>
            <a:r>
              <a:rPr lang="zh-CN" altLang="en-US" dirty="0"/>
              <a:t> 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2023/9/4</a:t>
            </a:fld>
            <a:endParaRPr lang="zh-CN" altLang="en-US" dirty="0"/>
          </a:p>
        </p:txBody>
      </p:sp>
      <p:sp>
        <p:nvSpPr>
          <p:cNvPr id="5" name="页脚占位符 4"/>
          <p:cNvSpPr>
            <a:spLocks noGrp="1"/>
          </p:cNvSpPr>
          <p:nvPr>
            <p:ph type="ftr" sz="quarter" idx="11"/>
          </p:nvPr>
        </p:nvSpPr>
        <p:spPr>
          <a:xfrm>
            <a:off x="2195736" y="6356350"/>
            <a:ext cx="2895600" cy="365125"/>
          </a:xfrm>
        </p:spPr>
        <p:txBody>
          <a:bodyPr/>
          <a:lstStyle/>
          <a:p>
            <a:endParaRPr lang="zh-CN" altLang="en-US"/>
          </a:p>
        </p:txBody>
      </p:sp>
      <p:sp>
        <p:nvSpPr>
          <p:cNvPr id="6" name="灯片编号占位符 5"/>
          <p:cNvSpPr>
            <a:spLocks noGrp="1"/>
          </p:cNvSpPr>
          <p:nvPr>
            <p:ph type="sldNum" sz="quarter" idx="12"/>
          </p:nvPr>
        </p:nvSpPr>
        <p:spPr>
          <a:xfrm>
            <a:off x="4696272" y="6342994"/>
            <a:ext cx="2133600" cy="365125"/>
          </a:xfrm>
        </p:spPr>
        <p:txBody>
          <a:bodyPr/>
          <a:lstStyle/>
          <a:p>
            <a:fld id="{2861D57E-DA27-4C1A-969C-BE9BD2818787}" type="slidenum">
              <a:rPr lang="zh-CN" altLang="en-US" smtClean="0"/>
              <a:t>‹#›</a:t>
            </a:fld>
            <a:endParaRPr lang="zh-CN" altLang="en-US" dirty="0"/>
          </a:p>
        </p:txBody>
      </p:sp>
      <p:pic>
        <p:nvPicPr>
          <p:cNvPr id="8" name="图片 7">
            <a:extLst>
              <a:ext uri="{FF2B5EF4-FFF2-40B4-BE49-F238E27FC236}">
                <a16:creationId xmlns:a16="http://schemas.microsoft.com/office/drawing/2014/main" id="{F6D1EC10-69F6-479D-8CCC-0C130839A771}"/>
              </a:ext>
            </a:extLst>
          </p:cNvPr>
          <p:cNvPicPr>
            <a:picLocks noChangeAspect="1"/>
          </p:cNvPicPr>
          <p:nvPr userDrawn="1"/>
        </p:nvPicPr>
        <p:blipFill>
          <a:blip r:embed="rId2"/>
          <a:stretch>
            <a:fillRect/>
          </a:stretch>
        </p:blipFill>
        <p:spPr>
          <a:xfrm>
            <a:off x="6976037" y="6329595"/>
            <a:ext cx="1969179" cy="432854"/>
          </a:xfrm>
          <a:prstGeom prst="rect">
            <a:avLst/>
          </a:prstGeom>
        </p:spPr>
      </p:pic>
    </p:spTree>
    <p:extLst>
      <p:ext uri="{BB962C8B-B14F-4D97-AF65-F5344CB8AC3E}">
        <p14:creationId xmlns:p14="http://schemas.microsoft.com/office/powerpoint/2010/main" val="34525646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1891" y="4800600"/>
            <a:ext cx="54864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1891"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1891"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468BBF1E-D361-4F8E-B079-AD1C48219154}"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6"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7"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D27F96DF-F871-4B15-8FD1-FF6EED2A700A}"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2773885443"/>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7890B7E-CDFD-4DEF-84FF-9593CFFCB50F}"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F40737A1-0F6F-4D78-B3C7-2D2979003DB9}"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1078689531"/>
      </p:ext>
    </p:extLst>
  </p:cSld>
  <p:clrMapOvr>
    <a:masterClrMapping/>
  </p:clrMapOvr>
  <p:transition spd="slow"/>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800725" cy="5811838"/>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noChangeArrowheads="1"/>
          </p:cNvSpPr>
          <p:nvPr>
            <p:ph type="dt" sz="half" idx="10"/>
          </p:nvPr>
        </p:nvSpPr>
        <p:spPr>
          <a:xfrm>
            <a:off x="6286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5DE41676-7A7C-4504-97F3-0AD22D84F954}" type="datetimeFigureOut">
              <a:rPr lang="zh-CN" altLang="en-US" smtClean="0">
                <a:solidFill>
                  <a:srgbClr val="000000"/>
                </a:solidFill>
              </a:rPr>
              <a:pPr eaLnBrk="0" fontAlgn="base" hangingPunct="0">
                <a:spcBef>
                  <a:spcPct val="0"/>
                </a:spcBef>
                <a:spcAft>
                  <a:spcPct val="0"/>
                </a:spcAft>
                <a:buFont typeface="Arial" pitchFamily="34" charset="0"/>
                <a:buNone/>
              </a:pPr>
              <a:t>2023/9/4</a:t>
            </a:fld>
            <a:endParaRPr lang="zh-CN" altLang="en-US">
              <a:solidFill>
                <a:srgbClr val="000000"/>
              </a:solidFill>
            </a:endParaRPr>
          </a:p>
        </p:txBody>
      </p:sp>
      <p:sp>
        <p:nvSpPr>
          <p:cNvPr id="5" name="页脚占位符 4"/>
          <p:cNvSpPr>
            <a:spLocks noGrp="1" noChangeArrowheads="1"/>
          </p:cNvSpPr>
          <p:nvPr>
            <p:ph type="ftr" sz="quarter" idx="11"/>
          </p:nvPr>
        </p:nvSpPr>
        <p:spPr>
          <a:xfrm>
            <a:off x="3028950" y="6356351"/>
            <a:ext cx="3086100" cy="365125"/>
          </a:xfrm>
          <a:prstGeom prst="rect">
            <a:avLst/>
          </a:prstGeom>
        </p:spPr>
        <p:txBody>
          <a:bodyPr/>
          <a:lstStyle>
            <a:lvl1pPr>
              <a:buFont typeface="Arial" charset="0"/>
              <a:buNone/>
              <a:defRPr>
                <a:latin typeface="Calibri" charset="0"/>
                <a:ea typeface="宋体" charset="0"/>
                <a:cs typeface="宋体" charset="0"/>
              </a:defRPr>
            </a:lvl1pPr>
          </a:lstStyle>
          <a:p>
            <a:pPr eaLnBrk="0" fontAlgn="base" hangingPunct="0">
              <a:spcBef>
                <a:spcPct val="0"/>
              </a:spcBef>
              <a:spcAft>
                <a:spcPct val="0"/>
              </a:spcAft>
              <a:defRPr/>
            </a:pPr>
            <a:endParaRPr lang="zh-CN" altLang="en-US">
              <a:solidFill>
                <a:srgbClr val="000000"/>
              </a:solidFill>
            </a:endParaRPr>
          </a:p>
        </p:txBody>
      </p:sp>
      <p:sp>
        <p:nvSpPr>
          <p:cNvPr id="6" name="灯片编号占位符 5"/>
          <p:cNvSpPr>
            <a:spLocks noGrp="1" noChangeArrowheads="1"/>
          </p:cNvSpPr>
          <p:nvPr>
            <p:ph type="sldNum" sz="quarter" idx="12"/>
          </p:nvPr>
        </p:nvSpPr>
        <p:spPr>
          <a:xfrm>
            <a:off x="6457950" y="6356351"/>
            <a:ext cx="20574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pPr eaLnBrk="0" fontAlgn="base" hangingPunct="0">
              <a:spcBef>
                <a:spcPct val="0"/>
              </a:spcBef>
              <a:spcAft>
                <a:spcPct val="0"/>
              </a:spcAft>
              <a:buFont typeface="Arial" pitchFamily="34" charset="0"/>
              <a:buNone/>
            </a:pPr>
            <a:fld id="{AC578700-0D85-4E13-8BB9-905C1F2AE7A7}" type="slidenum">
              <a:rPr lang="zh-CN" altLang="en-US" smtClean="0">
                <a:solidFill>
                  <a:srgbClr val="000000"/>
                </a:solidFill>
              </a:rPr>
              <a:pPr eaLnBrk="0" fontAlgn="base" hangingPunct="0">
                <a:spcBef>
                  <a:spcPct val="0"/>
                </a:spcBef>
                <a:spcAft>
                  <a:spcPct val="0"/>
                </a:spcAft>
                <a:buFont typeface="Arial" pitchFamily="34" charset="0"/>
                <a:buNone/>
              </a:pPr>
              <a:t>‹#›</a:t>
            </a:fld>
            <a:endParaRPr lang="zh-CN" altLang="en-US">
              <a:solidFill>
                <a:srgbClr val="000000"/>
              </a:solidFill>
            </a:endParaRPr>
          </a:p>
        </p:txBody>
      </p:sp>
    </p:spTree>
    <p:extLst>
      <p:ext uri="{BB962C8B-B14F-4D97-AF65-F5344CB8AC3E}">
        <p14:creationId xmlns:p14="http://schemas.microsoft.com/office/powerpoint/2010/main" val="3486776596"/>
      </p:ext>
    </p:extLst>
  </p:cSld>
  <p:clrMapOvr>
    <a:masterClrMapping/>
  </p:clrMapOvr>
  <p:transition spd="slow"/>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B1178E-0AF5-45C7-975D-B807402885E8}"/>
              </a:ext>
            </a:extLst>
          </p:cNvPr>
          <p:cNvSpPr>
            <a:spLocks noGrp="1"/>
          </p:cNvSpPr>
          <p:nvPr>
            <p:ph type="ctrTitle"/>
          </p:nvPr>
        </p:nvSpPr>
        <p:spPr>
          <a:xfrm>
            <a:off x="1143000" y="1121833"/>
            <a:ext cx="6858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B05883F-0FAF-453E-9686-AF66D8514F33}"/>
              </a:ext>
            </a:extLst>
          </p:cNvPr>
          <p:cNvSpPr>
            <a:spLocks noGrp="1"/>
          </p:cNvSpPr>
          <p:nvPr>
            <p:ph type="subTitle" idx="1"/>
          </p:nvPr>
        </p:nvSpPr>
        <p:spPr>
          <a:xfrm>
            <a:off x="1143000" y="3602568"/>
            <a:ext cx="6858000" cy="165523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492882D-DFFF-4CC5-AE14-F69A3CB5E442}"/>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FEA5DAE-6281-407E-B358-5D3D33046E66}"/>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C217ABDA-CD52-4AD1-9AE6-AE97E51A50A6}"/>
              </a:ext>
            </a:extLst>
          </p:cNvPr>
          <p:cNvSpPr>
            <a:spLocks noGrp="1"/>
          </p:cNvSpPr>
          <p:nvPr>
            <p:ph type="sldNum" sz="quarter" idx="12"/>
          </p:nvPr>
        </p:nvSpPr>
        <p:spPr/>
        <p:txBody>
          <a:bodyPr/>
          <a:lstStyle>
            <a:lvl1pPr>
              <a:defRPr/>
            </a:lvl1pPr>
          </a:lstStyle>
          <a:p>
            <a:fld id="{84DF54C4-E1E5-42F3-AD20-1F09D155B206}" type="slidenum">
              <a:rPr lang="zh-CN" altLang="en-US"/>
              <a:pPr/>
              <a:t>‹#›</a:t>
            </a:fld>
            <a:endParaRPr lang="zh-CN" altLang="en-US"/>
          </a:p>
        </p:txBody>
      </p:sp>
    </p:spTree>
    <p:extLst>
      <p:ext uri="{BB962C8B-B14F-4D97-AF65-F5344CB8AC3E}">
        <p14:creationId xmlns:p14="http://schemas.microsoft.com/office/powerpoint/2010/main" val="23116020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CF7548-0C5C-46D0-A15F-D77BD6BB289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3E1522-7645-432B-9040-51E5E88DD14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C2C176B-920B-48E3-9D21-99024EF21173}"/>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9CEB6006-980F-467F-8ED0-30B0A3675F3F}"/>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619F33E5-9EB2-43C4-A928-4615A87DD99A}"/>
              </a:ext>
            </a:extLst>
          </p:cNvPr>
          <p:cNvSpPr>
            <a:spLocks noGrp="1"/>
          </p:cNvSpPr>
          <p:nvPr>
            <p:ph type="sldNum" sz="quarter" idx="12"/>
          </p:nvPr>
        </p:nvSpPr>
        <p:spPr/>
        <p:txBody>
          <a:bodyPr/>
          <a:lstStyle>
            <a:lvl1pPr>
              <a:defRPr/>
            </a:lvl1pPr>
          </a:lstStyle>
          <a:p>
            <a:fld id="{2F0E7AC2-7B1D-4E60-842B-92A7D1724267}" type="slidenum">
              <a:rPr lang="zh-CN" altLang="en-US"/>
              <a:pPr/>
              <a:t>‹#›</a:t>
            </a:fld>
            <a:endParaRPr lang="zh-CN" altLang="en-US"/>
          </a:p>
        </p:txBody>
      </p:sp>
    </p:spTree>
    <p:extLst>
      <p:ext uri="{BB962C8B-B14F-4D97-AF65-F5344CB8AC3E}">
        <p14:creationId xmlns:p14="http://schemas.microsoft.com/office/powerpoint/2010/main" val="27006229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DDEB25-9B9A-4D6D-8F4F-3A6F456C3386}"/>
              </a:ext>
            </a:extLst>
          </p:cNvPr>
          <p:cNvSpPr>
            <a:spLocks noGrp="1"/>
          </p:cNvSpPr>
          <p:nvPr>
            <p:ph type="title"/>
          </p:nvPr>
        </p:nvSpPr>
        <p:spPr>
          <a:xfrm>
            <a:off x="623888" y="1710267"/>
            <a:ext cx="7886700" cy="285326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F938CD1-59CE-4F42-B275-70654F326A77}"/>
              </a:ext>
            </a:extLst>
          </p:cNvPr>
          <p:cNvSpPr>
            <a:spLocks noGrp="1"/>
          </p:cNvSpPr>
          <p:nvPr>
            <p:ph type="body" idx="1"/>
          </p:nvPr>
        </p:nvSpPr>
        <p:spPr>
          <a:xfrm>
            <a:off x="623888" y="4588934"/>
            <a:ext cx="7886700" cy="150071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日期占位符 3">
            <a:extLst>
              <a:ext uri="{FF2B5EF4-FFF2-40B4-BE49-F238E27FC236}">
                <a16:creationId xmlns:a16="http://schemas.microsoft.com/office/drawing/2014/main" id="{943DF452-2538-4852-88EB-49A2766926AD}"/>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12526F1F-75E6-4D34-A390-A9EDFAD883E0}"/>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E8F46FC5-79E7-41D3-90E7-3BC25D8A2084}"/>
              </a:ext>
            </a:extLst>
          </p:cNvPr>
          <p:cNvSpPr>
            <a:spLocks noGrp="1"/>
          </p:cNvSpPr>
          <p:nvPr>
            <p:ph type="sldNum" sz="quarter" idx="12"/>
          </p:nvPr>
        </p:nvSpPr>
        <p:spPr/>
        <p:txBody>
          <a:bodyPr/>
          <a:lstStyle>
            <a:lvl1pPr>
              <a:defRPr/>
            </a:lvl1pPr>
          </a:lstStyle>
          <a:p>
            <a:fld id="{B3401A7D-4944-4193-BCD6-76D64AF6F62E}" type="slidenum">
              <a:rPr lang="zh-CN" altLang="en-US"/>
              <a:pPr/>
              <a:t>‹#›</a:t>
            </a:fld>
            <a:endParaRPr lang="zh-CN" altLang="en-US"/>
          </a:p>
        </p:txBody>
      </p:sp>
    </p:spTree>
    <p:extLst>
      <p:ext uri="{BB962C8B-B14F-4D97-AF65-F5344CB8AC3E}">
        <p14:creationId xmlns:p14="http://schemas.microsoft.com/office/powerpoint/2010/main" val="3676794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99203-042C-4DD6-8E32-7B31D2E6180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B312D4C-CD46-4175-983C-8E41725E2002}"/>
              </a:ext>
            </a:extLst>
          </p:cNvPr>
          <p:cNvSpPr>
            <a:spLocks noGrp="1"/>
          </p:cNvSpPr>
          <p:nvPr>
            <p:ph sz="half" idx="1"/>
          </p:nvPr>
        </p:nvSpPr>
        <p:spPr>
          <a:xfrm>
            <a:off x="457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DDBBD2C-F929-4CA3-9652-1F6794CA5CD1}"/>
              </a:ext>
            </a:extLst>
          </p:cNvPr>
          <p:cNvSpPr>
            <a:spLocks noGrp="1"/>
          </p:cNvSpPr>
          <p:nvPr>
            <p:ph sz="half" idx="2"/>
          </p:nvPr>
        </p:nvSpPr>
        <p:spPr>
          <a:xfrm>
            <a:off x="4648200" y="1600201"/>
            <a:ext cx="4038600" cy="452543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D5A1FB3-0645-4EF5-B655-411ABFFAA6E5}"/>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B785B2-64D5-4129-95AB-7CCD79C187C2}"/>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854633E5-AFB0-4771-8429-5F7B86D0A0E7}"/>
              </a:ext>
            </a:extLst>
          </p:cNvPr>
          <p:cNvSpPr>
            <a:spLocks noGrp="1"/>
          </p:cNvSpPr>
          <p:nvPr>
            <p:ph type="sldNum" sz="quarter" idx="12"/>
          </p:nvPr>
        </p:nvSpPr>
        <p:spPr/>
        <p:txBody>
          <a:bodyPr/>
          <a:lstStyle>
            <a:lvl1pPr>
              <a:defRPr/>
            </a:lvl1pPr>
          </a:lstStyle>
          <a:p>
            <a:fld id="{8788D2DB-1F87-40AE-8EC2-70F854E489F2}" type="slidenum">
              <a:rPr lang="zh-CN" altLang="en-US"/>
              <a:pPr/>
              <a:t>‹#›</a:t>
            </a:fld>
            <a:endParaRPr lang="zh-CN" altLang="en-US"/>
          </a:p>
        </p:txBody>
      </p:sp>
    </p:spTree>
    <p:extLst>
      <p:ext uri="{BB962C8B-B14F-4D97-AF65-F5344CB8AC3E}">
        <p14:creationId xmlns:p14="http://schemas.microsoft.com/office/powerpoint/2010/main" val="319552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853D7B-BA93-4E11-B3A1-1D9137A56E7F}"/>
              </a:ext>
            </a:extLst>
          </p:cNvPr>
          <p:cNvSpPr>
            <a:spLocks noGrp="1"/>
          </p:cNvSpPr>
          <p:nvPr>
            <p:ph type="title"/>
          </p:nvPr>
        </p:nvSpPr>
        <p:spPr>
          <a:xfrm>
            <a:off x="630238" y="366185"/>
            <a:ext cx="7886700" cy="132503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97C4138-D624-4524-84B3-402EA84CAE8F}"/>
              </a:ext>
            </a:extLst>
          </p:cNvPr>
          <p:cNvSpPr>
            <a:spLocks noGrp="1"/>
          </p:cNvSpPr>
          <p:nvPr>
            <p:ph type="body" idx="1"/>
          </p:nvPr>
        </p:nvSpPr>
        <p:spPr>
          <a:xfrm>
            <a:off x="630239" y="1680634"/>
            <a:ext cx="3868737"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40ACC23-5F44-4082-B403-6AB5E47B7B3D}"/>
              </a:ext>
            </a:extLst>
          </p:cNvPr>
          <p:cNvSpPr>
            <a:spLocks noGrp="1"/>
          </p:cNvSpPr>
          <p:nvPr>
            <p:ph sz="half" idx="2"/>
          </p:nvPr>
        </p:nvSpPr>
        <p:spPr>
          <a:xfrm>
            <a:off x="630239" y="2506133"/>
            <a:ext cx="3868737"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76ACEB3-4AB2-472D-8852-9707472D290B}"/>
              </a:ext>
            </a:extLst>
          </p:cNvPr>
          <p:cNvSpPr>
            <a:spLocks noGrp="1"/>
          </p:cNvSpPr>
          <p:nvPr>
            <p:ph type="body" sz="quarter" idx="3"/>
          </p:nvPr>
        </p:nvSpPr>
        <p:spPr>
          <a:xfrm>
            <a:off x="4629150" y="1680634"/>
            <a:ext cx="3887788" cy="8255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29D09BA4-94C5-4E5D-BB76-E166CADB5CCE}"/>
              </a:ext>
            </a:extLst>
          </p:cNvPr>
          <p:cNvSpPr>
            <a:spLocks noGrp="1"/>
          </p:cNvSpPr>
          <p:nvPr>
            <p:ph sz="quarter" idx="4"/>
          </p:nvPr>
        </p:nvSpPr>
        <p:spPr>
          <a:xfrm>
            <a:off x="4629150" y="2506133"/>
            <a:ext cx="3887788"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212D444-083C-45E5-8F3D-21093638F8F4}"/>
              </a:ext>
            </a:extLst>
          </p:cNvPr>
          <p:cNvSpPr>
            <a:spLocks noGrp="1"/>
          </p:cNvSpPr>
          <p:nvPr>
            <p:ph type="dt" sz="half" idx="10"/>
          </p:nvPr>
        </p:nvSpPr>
        <p:spPr/>
        <p:txBody>
          <a:bodyPr/>
          <a:lstStyle>
            <a:lvl1pPr>
              <a:defRPr/>
            </a:lvl1pPr>
          </a:lstStyle>
          <a:p>
            <a:endParaRPr lang="zh-CN" altLang="en-US"/>
          </a:p>
        </p:txBody>
      </p:sp>
      <p:sp>
        <p:nvSpPr>
          <p:cNvPr id="8" name="页脚占位符 7">
            <a:extLst>
              <a:ext uri="{FF2B5EF4-FFF2-40B4-BE49-F238E27FC236}">
                <a16:creationId xmlns:a16="http://schemas.microsoft.com/office/drawing/2014/main" id="{A009E473-168D-404B-B772-161397FAB300}"/>
              </a:ext>
            </a:extLst>
          </p:cNvPr>
          <p:cNvSpPr>
            <a:spLocks noGrp="1"/>
          </p:cNvSpPr>
          <p:nvPr>
            <p:ph type="ftr" sz="quarter" idx="11"/>
          </p:nvPr>
        </p:nvSpPr>
        <p:spPr/>
        <p:txBody>
          <a:bodyPr/>
          <a:lstStyle>
            <a:lvl1pPr>
              <a:defRPr/>
            </a:lvl1pPr>
          </a:lstStyle>
          <a:p>
            <a:r>
              <a:rPr lang="zh-CN" altLang="en-US"/>
              <a:t>可编辑课件</a:t>
            </a:r>
          </a:p>
        </p:txBody>
      </p:sp>
      <p:sp>
        <p:nvSpPr>
          <p:cNvPr id="9" name="灯片编号占位符 8">
            <a:extLst>
              <a:ext uri="{FF2B5EF4-FFF2-40B4-BE49-F238E27FC236}">
                <a16:creationId xmlns:a16="http://schemas.microsoft.com/office/drawing/2014/main" id="{AA292CA6-F551-4F2E-955C-EBBE17432B54}"/>
              </a:ext>
            </a:extLst>
          </p:cNvPr>
          <p:cNvSpPr>
            <a:spLocks noGrp="1"/>
          </p:cNvSpPr>
          <p:nvPr>
            <p:ph type="sldNum" sz="quarter" idx="12"/>
          </p:nvPr>
        </p:nvSpPr>
        <p:spPr/>
        <p:txBody>
          <a:bodyPr/>
          <a:lstStyle>
            <a:lvl1pPr>
              <a:defRPr/>
            </a:lvl1pPr>
          </a:lstStyle>
          <a:p>
            <a:fld id="{65D32783-8C89-489C-AF70-155CE702C699}" type="slidenum">
              <a:rPr lang="zh-CN" altLang="en-US"/>
              <a:pPr/>
              <a:t>‹#›</a:t>
            </a:fld>
            <a:endParaRPr lang="zh-CN" altLang="en-US"/>
          </a:p>
        </p:txBody>
      </p:sp>
    </p:spTree>
    <p:extLst>
      <p:ext uri="{BB962C8B-B14F-4D97-AF65-F5344CB8AC3E}">
        <p14:creationId xmlns:p14="http://schemas.microsoft.com/office/powerpoint/2010/main" val="40813640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DD42DB-A26C-42D4-8C93-95DD370B1E0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219963-606D-4FC5-89B8-BEB3C1749754}"/>
              </a:ext>
            </a:extLst>
          </p:cNvPr>
          <p:cNvSpPr>
            <a:spLocks noGrp="1"/>
          </p:cNvSpPr>
          <p:nvPr>
            <p:ph type="dt" sz="half" idx="10"/>
          </p:nvPr>
        </p:nvSpPr>
        <p:spPr/>
        <p:txBody>
          <a:bodyPr/>
          <a:lstStyle>
            <a:lvl1pPr>
              <a:defRPr/>
            </a:lvl1pPr>
          </a:lstStyle>
          <a:p>
            <a:endParaRPr lang="zh-CN" altLang="en-US"/>
          </a:p>
        </p:txBody>
      </p:sp>
      <p:sp>
        <p:nvSpPr>
          <p:cNvPr id="4" name="页脚占位符 3">
            <a:extLst>
              <a:ext uri="{FF2B5EF4-FFF2-40B4-BE49-F238E27FC236}">
                <a16:creationId xmlns:a16="http://schemas.microsoft.com/office/drawing/2014/main" id="{D8D585D1-D9DA-47ED-ACC0-54B99C72AF3C}"/>
              </a:ext>
            </a:extLst>
          </p:cNvPr>
          <p:cNvSpPr>
            <a:spLocks noGrp="1"/>
          </p:cNvSpPr>
          <p:nvPr>
            <p:ph type="ftr" sz="quarter" idx="11"/>
          </p:nvPr>
        </p:nvSpPr>
        <p:spPr/>
        <p:txBody>
          <a:bodyPr/>
          <a:lstStyle>
            <a:lvl1pPr>
              <a:defRPr/>
            </a:lvl1pPr>
          </a:lstStyle>
          <a:p>
            <a:r>
              <a:rPr lang="zh-CN" altLang="en-US"/>
              <a:t>可编辑课件</a:t>
            </a:r>
          </a:p>
        </p:txBody>
      </p:sp>
      <p:sp>
        <p:nvSpPr>
          <p:cNvPr id="5" name="灯片编号占位符 4">
            <a:extLst>
              <a:ext uri="{FF2B5EF4-FFF2-40B4-BE49-F238E27FC236}">
                <a16:creationId xmlns:a16="http://schemas.microsoft.com/office/drawing/2014/main" id="{5F952F99-73A0-4674-A23D-E4716F6BD796}"/>
              </a:ext>
            </a:extLst>
          </p:cNvPr>
          <p:cNvSpPr>
            <a:spLocks noGrp="1"/>
          </p:cNvSpPr>
          <p:nvPr>
            <p:ph type="sldNum" sz="quarter" idx="12"/>
          </p:nvPr>
        </p:nvSpPr>
        <p:spPr/>
        <p:txBody>
          <a:bodyPr/>
          <a:lstStyle>
            <a:lvl1pPr>
              <a:defRPr/>
            </a:lvl1pPr>
          </a:lstStyle>
          <a:p>
            <a:fld id="{CC2D80DA-0653-412E-ADD6-37292AE92703}" type="slidenum">
              <a:rPr lang="zh-CN" altLang="en-US"/>
              <a:pPr/>
              <a:t>‹#›</a:t>
            </a:fld>
            <a:endParaRPr lang="zh-CN" altLang="en-US"/>
          </a:p>
        </p:txBody>
      </p:sp>
    </p:spTree>
    <p:extLst>
      <p:ext uri="{BB962C8B-B14F-4D97-AF65-F5344CB8AC3E}">
        <p14:creationId xmlns:p14="http://schemas.microsoft.com/office/powerpoint/2010/main" val="34196792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16EE16-1FEC-42A9-BD4D-40188A3EC5B2}"/>
              </a:ext>
            </a:extLst>
          </p:cNvPr>
          <p:cNvSpPr>
            <a:spLocks noGrp="1"/>
          </p:cNvSpPr>
          <p:nvPr>
            <p:ph type="dt" sz="half" idx="10"/>
          </p:nvPr>
        </p:nvSpPr>
        <p:spPr/>
        <p:txBody>
          <a:bodyPr/>
          <a:lstStyle>
            <a:lvl1pPr>
              <a:defRPr/>
            </a:lvl1pPr>
          </a:lstStyle>
          <a:p>
            <a:endParaRPr lang="zh-CN" altLang="en-US"/>
          </a:p>
        </p:txBody>
      </p:sp>
      <p:sp>
        <p:nvSpPr>
          <p:cNvPr id="3" name="页脚占位符 2">
            <a:extLst>
              <a:ext uri="{FF2B5EF4-FFF2-40B4-BE49-F238E27FC236}">
                <a16:creationId xmlns:a16="http://schemas.microsoft.com/office/drawing/2014/main" id="{6BC0EC9B-EAC2-4E21-8D4F-103FB6A7AE42}"/>
              </a:ext>
            </a:extLst>
          </p:cNvPr>
          <p:cNvSpPr>
            <a:spLocks noGrp="1"/>
          </p:cNvSpPr>
          <p:nvPr>
            <p:ph type="ftr" sz="quarter" idx="11"/>
          </p:nvPr>
        </p:nvSpPr>
        <p:spPr/>
        <p:txBody>
          <a:bodyPr/>
          <a:lstStyle>
            <a:lvl1pPr>
              <a:defRPr/>
            </a:lvl1pPr>
          </a:lstStyle>
          <a:p>
            <a:r>
              <a:rPr lang="zh-CN" altLang="en-US"/>
              <a:t>可编辑课件</a:t>
            </a:r>
          </a:p>
        </p:txBody>
      </p:sp>
      <p:sp>
        <p:nvSpPr>
          <p:cNvPr id="4" name="灯片编号占位符 3">
            <a:extLst>
              <a:ext uri="{FF2B5EF4-FFF2-40B4-BE49-F238E27FC236}">
                <a16:creationId xmlns:a16="http://schemas.microsoft.com/office/drawing/2014/main" id="{67D6A598-2303-49A9-9093-8B8DEB9B6E6B}"/>
              </a:ext>
            </a:extLst>
          </p:cNvPr>
          <p:cNvSpPr>
            <a:spLocks noGrp="1"/>
          </p:cNvSpPr>
          <p:nvPr>
            <p:ph type="sldNum" sz="quarter" idx="12"/>
          </p:nvPr>
        </p:nvSpPr>
        <p:spPr/>
        <p:txBody>
          <a:bodyPr/>
          <a:lstStyle>
            <a:lvl1pPr>
              <a:defRPr/>
            </a:lvl1pPr>
          </a:lstStyle>
          <a:p>
            <a:fld id="{4D201528-5B1D-4727-85B5-C2F5C0FBA7E2}" type="slidenum">
              <a:rPr lang="zh-CN" altLang="en-US"/>
              <a:pPr/>
              <a:t>‹#›</a:t>
            </a:fld>
            <a:endParaRPr lang="zh-CN" altLang="en-US"/>
          </a:p>
        </p:txBody>
      </p:sp>
    </p:spTree>
    <p:extLst>
      <p:ext uri="{BB962C8B-B14F-4D97-AF65-F5344CB8AC3E}">
        <p14:creationId xmlns:p14="http://schemas.microsoft.com/office/powerpoint/2010/main" val="1819857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7647814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B05AB-2CCD-4D73-9153-F3F522912F19}"/>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94A4D81-5605-4C87-BE7F-A059659EBB2E}"/>
              </a:ext>
            </a:extLst>
          </p:cNvPr>
          <p:cNvSpPr>
            <a:spLocks noGrp="1"/>
          </p:cNvSpPr>
          <p:nvPr>
            <p:ph idx="1"/>
          </p:nvPr>
        </p:nvSpPr>
        <p:spPr>
          <a:xfrm>
            <a:off x="3887788" y="988485"/>
            <a:ext cx="4629150" cy="487256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2132056F-A4F2-4182-BFBC-A0ED6A38A954}"/>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DEB0E85-CA98-4EA7-9B09-AA86E308A5F0}"/>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9ED6123E-CDEC-4F53-AA05-D1A58D6A36EF}"/>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F5EF2189-7886-4D03-BA1E-9FE573FE3D33}"/>
              </a:ext>
            </a:extLst>
          </p:cNvPr>
          <p:cNvSpPr>
            <a:spLocks noGrp="1"/>
          </p:cNvSpPr>
          <p:nvPr>
            <p:ph type="sldNum" sz="quarter" idx="12"/>
          </p:nvPr>
        </p:nvSpPr>
        <p:spPr/>
        <p:txBody>
          <a:bodyPr/>
          <a:lstStyle>
            <a:lvl1pPr>
              <a:defRPr/>
            </a:lvl1pPr>
          </a:lstStyle>
          <a:p>
            <a:fld id="{C2FF9A1F-DBAD-4D0C-B747-C6A542622976}" type="slidenum">
              <a:rPr lang="zh-CN" altLang="en-US"/>
              <a:pPr/>
              <a:t>‹#›</a:t>
            </a:fld>
            <a:endParaRPr lang="zh-CN" altLang="en-US"/>
          </a:p>
        </p:txBody>
      </p:sp>
    </p:spTree>
    <p:extLst>
      <p:ext uri="{BB962C8B-B14F-4D97-AF65-F5344CB8AC3E}">
        <p14:creationId xmlns:p14="http://schemas.microsoft.com/office/powerpoint/2010/main" val="29405605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FA8218-70E0-4669-9B70-25382541CA8D}"/>
              </a:ext>
            </a:extLst>
          </p:cNvPr>
          <p:cNvSpPr>
            <a:spLocks noGrp="1"/>
          </p:cNvSpPr>
          <p:nvPr>
            <p:ph type="title"/>
          </p:nvPr>
        </p:nvSpPr>
        <p:spPr>
          <a:xfrm>
            <a:off x="630239"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C51258-6628-4D58-AB94-AEDA3F7B33B6}"/>
              </a:ext>
            </a:extLst>
          </p:cNvPr>
          <p:cNvSpPr>
            <a:spLocks noGrp="1"/>
          </p:cNvSpPr>
          <p:nvPr>
            <p:ph type="pic" idx="1"/>
          </p:nvPr>
        </p:nvSpPr>
        <p:spPr>
          <a:xfrm>
            <a:off x="3887788" y="988485"/>
            <a:ext cx="4629150" cy="487256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353B0F2-9BE6-463D-9EDA-FDFB4AAE6D13}"/>
              </a:ext>
            </a:extLst>
          </p:cNvPr>
          <p:cNvSpPr>
            <a:spLocks noGrp="1"/>
          </p:cNvSpPr>
          <p:nvPr>
            <p:ph type="body" sz="half" idx="2"/>
          </p:nvPr>
        </p:nvSpPr>
        <p:spPr>
          <a:xfrm>
            <a:off x="630239" y="2057400"/>
            <a:ext cx="2949575" cy="381211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93EA492-0211-4C09-A107-70DF8C0E021A}"/>
              </a:ext>
            </a:extLst>
          </p:cNvPr>
          <p:cNvSpPr>
            <a:spLocks noGrp="1"/>
          </p:cNvSpPr>
          <p:nvPr>
            <p:ph type="dt" sz="half" idx="10"/>
          </p:nvPr>
        </p:nvSpPr>
        <p:spPr/>
        <p:txBody>
          <a:bodyPr/>
          <a:lstStyle>
            <a:lvl1pPr>
              <a:defRPr/>
            </a:lvl1pPr>
          </a:lstStyle>
          <a:p>
            <a:endParaRPr lang="zh-CN" altLang="en-US"/>
          </a:p>
        </p:txBody>
      </p:sp>
      <p:sp>
        <p:nvSpPr>
          <p:cNvPr id="6" name="页脚占位符 5">
            <a:extLst>
              <a:ext uri="{FF2B5EF4-FFF2-40B4-BE49-F238E27FC236}">
                <a16:creationId xmlns:a16="http://schemas.microsoft.com/office/drawing/2014/main" id="{630D463E-2522-4A59-AF1E-D47C85705BB1}"/>
              </a:ext>
            </a:extLst>
          </p:cNvPr>
          <p:cNvSpPr>
            <a:spLocks noGrp="1"/>
          </p:cNvSpPr>
          <p:nvPr>
            <p:ph type="ftr" sz="quarter" idx="11"/>
          </p:nvPr>
        </p:nvSpPr>
        <p:spPr/>
        <p:txBody>
          <a:bodyPr/>
          <a:lstStyle>
            <a:lvl1pPr>
              <a:defRPr/>
            </a:lvl1pPr>
          </a:lstStyle>
          <a:p>
            <a:r>
              <a:rPr lang="zh-CN" altLang="en-US"/>
              <a:t>可编辑课件</a:t>
            </a:r>
          </a:p>
        </p:txBody>
      </p:sp>
      <p:sp>
        <p:nvSpPr>
          <p:cNvPr id="7" name="灯片编号占位符 6">
            <a:extLst>
              <a:ext uri="{FF2B5EF4-FFF2-40B4-BE49-F238E27FC236}">
                <a16:creationId xmlns:a16="http://schemas.microsoft.com/office/drawing/2014/main" id="{29BB8105-5E0C-4284-B5F5-3F5DE33C846F}"/>
              </a:ext>
            </a:extLst>
          </p:cNvPr>
          <p:cNvSpPr>
            <a:spLocks noGrp="1"/>
          </p:cNvSpPr>
          <p:nvPr>
            <p:ph type="sldNum" sz="quarter" idx="12"/>
          </p:nvPr>
        </p:nvSpPr>
        <p:spPr/>
        <p:txBody>
          <a:bodyPr/>
          <a:lstStyle>
            <a:lvl1pPr>
              <a:defRPr/>
            </a:lvl1pPr>
          </a:lstStyle>
          <a:p>
            <a:fld id="{5BD26AFB-5158-4CF1-AEB7-2A1935B17582}" type="slidenum">
              <a:rPr lang="zh-CN" altLang="en-US"/>
              <a:pPr/>
              <a:t>‹#›</a:t>
            </a:fld>
            <a:endParaRPr lang="zh-CN" altLang="en-US"/>
          </a:p>
        </p:txBody>
      </p:sp>
    </p:spTree>
    <p:extLst>
      <p:ext uri="{BB962C8B-B14F-4D97-AF65-F5344CB8AC3E}">
        <p14:creationId xmlns:p14="http://schemas.microsoft.com/office/powerpoint/2010/main" val="245438722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EA5FB3-D261-4CBD-9F78-A22A2C80F90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FFA3C34-6898-4DF7-B8E2-A448DB841C6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E5810CA-86E7-4C8B-9BA0-DCF36D5B7E99}"/>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A6216D00-8020-4AEF-A8E8-21195BD0535A}"/>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576AED22-D313-41BD-A40B-B578D22AC171}"/>
              </a:ext>
            </a:extLst>
          </p:cNvPr>
          <p:cNvSpPr>
            <a:spLocks noGrp="1"/>
          </p:cNvSpPr>
          <p:nvPr>
            <p:ph type="sldNum" sz="quarter" idx="12"/>
          </p:nvPr>
        </p:nvSpPr>
        <p:spPr/>
        <p:txBody>
          <a:bodyPr/>
          <a:lstStyle>
            <a:lvl1pPr>
              <a:defRPr/>
            </a:lvl1pPr>
          </a:lstStyle>
          <a:p>
            <a:fld id="{F8922AEC-B632-405A-990A-DF1F3C6C098C}" type="slidenum">
              <a:rPr lang="zh-CN" altLang="en-US"/>
              <a:pPr/>
              <a:t>‹#›</a:t>
            </a:fld>
            <a:endParaRPr lang="zh-CN" altLang="en-US"/>
          </a:p>
        </p:txBody>
      </p:sp>
    </p:spTree>
    <p:extLst>
      <p:ext uri="{BB962C8B-B14F-4D97-AF65-F5344CB8AC3E}">
        <p14:creationId xmlns:p14="http://schemas.microsoft.com/office/powerpoint/2010/main" val="421162539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7E3D4A0-6791-4C3A-BB09-3B140ABF4FBF}"/>
              </a:ext>
            </a:extLst>
          </p:cNvPr>
          <p:cNvSpPr>
            <a:spLocks noGrp="1"/>
          </p:cNvSpPr>
          <p:nvPr>
            <p:ph type="title" orient="vert"/>
          </p:nvPr>
        </p:nvSpPr>
        <p:spPr>
          <a:xfrm>
            <a:off x="6629400" y="275167"/>
            <a:ext cx="2057400" cy="5850467"/>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77E4F8B-52BC-4BCA-AA2B-83D6732A377F}"/>
              </a:ext>
            </a:extLst>
          </p:cNvPr>
          <p:cNvSpPr>
            <a:spLocks noGrp="1"/>
          </p:cNvSpPr>
          <p:nvPr>
            <p:ph type="body" orient="vert" idx="1"/>
          </p:nvPr>
        </p:nvSpPr>
        <p:spPr>
          <a:xfrm>
            <a:off x="457200" y="275167"/>
            <a:ext cx="6019800" cy="585046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F0EEBD0-F49E-4EBD-AC01-77669478E234}"/>
              </a:ext>
            </a:extLst>
          </p:cNvPr>
          <p:cNvSpPr>
            <a:spLocks noGrp="1"/>
          </p:cNvSpPr>
          <p:nvPr>
            <p:ph type="dt" sz="half" idx="10"/>
          </p:nvPr>
        </p:nvSpPr>
        <p:spPr/>
        <p:txBody>
          <a:bodyPr/>
          <a:lstStyle>
            <a:lvl1pPr>
              <a:defRPr/>
            </a:lvl1pPr>
          </a:lstStyle>
          <a:p>
            <a:endParaRPr lang="zh-CN" altLang="en-US"/>
          </a:p>
        </p:txBody>
      </p:sp>
      <p:sp>
        <p:nvSpPr>
          <p:cNvPr id="5" name="页脚占位符 4">
            <a:extLst>
              <a:ext uri="{FF2B5EF4-FFF2-40B4-BE49-F238E27FC236}">
                <a16:creationId xmlns:a16="http://schemas.microsoft.com/office/drawing/2014/main" id="{0CD9C5AE-37A4-4F10-9601-8BD0106AD433}"/>
              </a:ext>
            </a:extLst>
          </p:cNvPr>
          <p:cNvSpPr>
            <a:spLocks noGrp="1"/>
          </p:cNvSpPr>
          <p:nvPr>
            <p:ph type="ftr" sz="quarter" idx="11"/>
          </p:nvPr>
        </p:nvSpPr>
        <p:spPr/>
        <p:txBody>
          <a:bodyPr/>
          <a:lstStyle>
            <a:lvl1pPr>
              <a:defRPr/>
            </a:lvl1pPr>
          </a:lstStyle>
          <a:p>
            <a:r>
              <a:rPr lang="zh-CN" altLang="en-US"/>
              <a:t>可编辑课件</a:t>
            </a:r>
          </a:p>
        </p:txBody>
      </p:sp>
      <p:sp>
        <p:nvSpPr>
          <p:cNvPr id="6" name="灯片编号占位符 5">
            <a:extLst>
              <a:ext uri="{FF2B5EF4-FFF2-40B4-BE49-F238E27FC236}">
                <a16:creationId xmlns:a16="http://schemas.microsoft.com/office/drawing/2014/main" id="{3558FF93-B5DA-40ED-B154-03E48E9B60C9}"/>
              </a:ext>
            </a:extLst>
          </p:cNvPr>
          <p:cNvSpPr>
            <a:spLocks noGrp="1"/>
          </p:cNvSpPr>
          <p:nvPr>
            <p:ph type="sldNum" sz="quarter" idx="12"/>
          </p:nvPr>
        </p:nvSpPr>
        <p:spPr/>
        <p:txBody>
          <a:bodyPr/>
          <a:lstStyle>
            <a:lvl1pPr>
              <a:defRPr/>
            </a:lvl1pPr>
          </a:lstStyle>
          <a:p>
            <a:fld id="{0ACA71C6-6D6C-42E3-9225-5CB443BE559B}" type="slidenum">
              <a:rPr lang="zh-CN" altLang="en-US"/>
              <a:pPr/>
              <a:t>‹#›</a:t>
            </a:fld>
            <a:endParaRPr lang="zh-CN" altLang="en-US"/>
          </a:p>
        </p:txBody>
      </p:sp>
    </p:spTree>
    <p:extLst>
      <p:ext uri="{BB962C8B-B14F-4D97-AF65-F5344CB8AC3E}">
        <p14:creationId xmlns:p14="http://schemas.microsoft.com/office/powerpoint/2010/main" val="4133010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053541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3922781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706090"/>
          </a:xfrm>
        </p:spPr>
        <p:txBody>
          <a:bodyPr>
            <a:normAutofit/>
          </a:bodyPr>
          <a:lstStyle>
            <a:lvl1pPr>
              <a:defRPr sz="3600" b="1">
                <a:latin typeface="楷体" panose="02010609060101010101" pitchFamily="49" charset="-122"/>
                <a:ea typeface="楷体" panose="02010609060101010101" pitchFamily="49"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861D57E-DA27-4C1A-969C-BE9BD2818787}" type="slidenum">
              <a:rPr lang="zh-CN" altLang="en-US" smtClean="0"/>
              <a:t>‹#›</a:t>
            </a:fld>
            <a:endParaRPr lang="zh-CN" altLang="en-US"/>
          </a:p>
        </p:txBody>
      </p:sp>
      <p:pic>
        <p:nvPicPr>
          <p:cNvPr id="6" name="图片 5">
            <a:extLst>
              <a:ext uri="{FF2B5EF4-FFF2-40B4-BE49-F238E27FC236}">
                <a16:creationId xmlns:a16="http://schemas.microsoft.com/office/drawing/2014/main" id="{BBD143A3-91BA-4E84-9BAF-F8A680E9B675}"/>
              </a:ext>
            </a:extLst>
          </p:cNvPr>
          <p:cNvPicPr>
            <a:picLocks noChangeAspect="1"/>
          </p:cNvPicPr>
          <p:nvPr userDrawn="1"/>
        </p:nvPicPr>
        <p:blipFill>
          <a:blip r:embed="rId2"/>
          <a:stretch>
            <a:fillRect/>
          </a:stretch>
        </p:blipFill>
        <p:spPr>
          <a:xfrm>
            <a:off x="6635410" y="6288621"/>
            <a:ext cx="1969179" cy="432854"/>
          </a:xfrm>
          <a:prstGeom prst="rect">
            <a:avLst/>
          </a:prstGeom>
        </p:spPr>
      </p:pic>
    </p:spTree>
    <p:extLst>
      <p:ext uri="{BB962C8B-B14F-4D97-AF65-F5344CB8AC3E}">
        <p14:creationId xmlns:p14="http://schemas.microsoft.com/office/powerpoint/2010/main" val="18778593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229811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9019628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1E62C62-AA2D-4E96-B45E-C914745E602E}" type="datetimeFigureOut">
              <a:rPr lang="zh-CN" altLang="en-US" smtClean="0"/>
              <a:t>2023/9/4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858747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E62C62-AA2D-4E96-B45E-C914745E602E}" type="datetimeFigureOut">
              <a:rPr lang="zh-CN" altLang="en-US" smtClean="0"/>
              <a:t>2023/9/4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61D57E-DA27-4C1A-969C-BE9BD2818787}" type="slidenum">
              <a:rPr lang="zh-CN" altLang="en-US" smtClean="0"/>
              <a:t>‹#›</a:t>
            </a:fld>
            <a:endParaRPr lang="zh-CN" altLang="en-US"/>
          </a:p>
        </p:txBody>
      </p:sp>
    </p:spTree>
    <p:extLst>
      <p:ext uri="{BB962C8B-B14F-4D97-AF65-F5344CB8AC3E}">
        <p14:creationId xmlns:p14="http://schemas.microsoft.com/office/powerpoint/2010/main" val="1633727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cxnSp>
        <p:nvCxnSpPr>
          <p:cNvPr id="3" name="直线连接符 2"/>
          <p:cNvCxnSpPr/>
          <p:nvPr userDrawn="1"/>
        </p:nvCxnSpPr>
        <p:spPr bwMode="auto">
          <a:xfrm>
            <a:off x="1924879" y="450850"/>
            <a:ext cx="7219121" cy="0"/>
          </a:xfrm>
          <a:prstGeom prst="line">
            <a:avLst/>
          </a:prstGeom>
          <a:solidFill>
            <a:schemeClr val="accent1"/>
          </a:solidFill>
          <a:ln w="57150" cap="flat" cmpd="sng" algn="ctr">
            <a:gradFill flip="none" rotWithShape="1">
              <a:gsLst>
                <a:gs pos="0">
                  <a:schemeClr val="accent2"/>
                </a:gs>
                <a:gs pos="100000">
                  <a:srgbClr val="FFFFFF"/>
                </a:gs>
              </a:gsLst>
              <a:lin ang="1080000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 name="直线连接符 3"/>
          <p:cNvCxnSpPr/>
          <p:nvPr userDrawn="1"/>
        </p:nvCxnSpPr>
        <p:spPr bwMode="auto">
          <a:xfrm>
            <a:off x="1" y="6430963"/>
            <a:ext cx="7219121" cy="0"/>
          </a:xfrm>
          <a:prstGeom prst="line">
            <a:avLst/>
          </a:prstGeom>
          <a:solidFill>
            <a:schemeClr val="accent1"/>
          </a:solidFill>
          <a:ln w="57150" cap="flat" cmpd="sng" algn="ctr">
            <a:gradFill flip="none" rotWithShape="1">
              <a:gsLst>
                <a:gs pos="0">
                  <a:schemeClr val="accent2"/>
                </a:gs>
                <a:gs pos="100000">
                  <a:srgbClr val="FFFFFF"/>
                </a:gs>
              </a:gsLst>
              <a:lin ang="0" scaled="0"/>
              <a:tileRect/>
            </a:gra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图片 4">
            <a:extLst>
              <a:ext uri="{FF2B5EF4-FFF2-40B4-BE49-F238E27FC236}">
                <a16:creationId xmlns:a16="http://schemas.microsoft.com/office/drawing/2014/main" id="{DCFAE55D-FF22-4973-B23F-4482B946F0C9}"/>
              </a:ext>
            </a:extLst>
          </p:cNvPr>
          <p:cNvPicPr>
            <a:picLocks noChangeAspect="1"/>
          </p:cNvPicPr>
          <p:nvPr userDrawn="1"/>
        </p:nvPicPr>
        <p:blipFill>
          <a:blip r:embed="rId13"/>
          <a:stretch>
            <a:fillRect/>
          </a:stretch>
        </p:blipFill>
        <p:spPr>
          <a:xfrm>
            <a:off x="7020272" y="6190723"/>
            <a:ext cx="1969179" cy="432854"/>
          </a:xfrm>
          <a:prstGeom prst="rect">
            <a:avLst/>
          </a:prstGeom>
        </p:spPr>
      </p:pic>
    </p:spTree>
    <p:extLst>
      <p:ext uri="{BB962C8B-B14F-4D97-AF65-F5344CB8AC3E}">
        <p14:creationId xmlns:p14="http://schemas.microsoft.com/office/powerpoint/2010/main" val="32035219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txStyles>
    <p:titleStyle>
      <a:lvl1pPr algn="l" rtl="0" eaLnBrk="0" fontAlgn="base" hangingPunct="0">
        <a:lnSpc>
          <a:spcPct val="90000"/>
        </a:lnSpc>
        <a:spcBef>
          <a:spcPct val="0"/>
        </a:spcBef>
        <a:spcAft>
          <a:spcPct val="0"/>
        </a:spcAft>
        <a:defRPr kumimoji="1" sz="4400">
          <a:solidFill>
            <a:schemeClr val="tx1"/>
          </a:solidFill>
          <a:latin typeface="+mj-lt"/>
          <a:ea typeface="+mj-ea"/>
          <a:cs typeface="宋体" charset="0"/>
        </a:defRPr>
      </a:lvl1pPr>
      <a:lvl2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2pPr>
      <a:lvl3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3pPr>
      <a:lvl4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4pPr>
      <a:lvl5pPr algn="l" rtl="0" eaLnBrk="0" fontAlgn="base" hangingPunct="0">
        <a:lnSpc>
          <a:spcPct val="90000"/>
        </a:lnSpc>
        <a:spcBef>
          <a:spcPct val="0"/>
        </a:spcBef>
        <a:spcAft>
          <a:spcPct val="0"/>
        </a:spcAft>
        <a:defRPr kumimoji="1" sz="4400">
          <a:solidFill>
            <a:schemeClr val="tx1"/>
          </a:solidFill>
          <a:latin typeface="Calibri Light" pitchFamily="34" charset="0"/>
          <a:ea typeface="宋体" pitchFamily="2" charset="-122"/>
          <a:cs typeface="宋体" charset="0"/>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kumimoji="1" sz="2800">
          <a:solidFill>
            <a:schemeClr val="tx1"/>
          </a:solidFill>
          <a:latin typeface="+mn-lt"/>
          <a:ea typeface="+mn-ea"/>
          <a:cs typeface="宋体" charset="0"/>
        </a:defRPr>
      </a:lvl1pPr>
      <a:lvl2pPr marL="685800" indent="-228600" algn="l" rtl="0" eaLnBrk="0" fontAlgn="base" hangingPunct="0">
        <a:lnSpc>
          <a:spcPct val="90000"/>
        </a:lnSpc>
        <a:spcBef>
          <a:spcPts val="500"/>
        </a:spcBef>
        <a:spcAft>
          <a:spcPct val="0"/>
        </a:spcAft>
        <a:buFont typeface="Arial" pitchFamily="34" charset="0"/>
        <a:buChar char="•"/>
        <a:defRPr kumimoji="1"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kumimoji="1"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kumimoji="1">
          <a:solidFill>
            <a:schemeClr val="tx1"/>
          </a:solidFill>
          <a:latin typeface="+mn-lt"/>
          <a:ea typeface="+mn-ea"/>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48DC26C-9E3D-4346-877F-FA6F45CE9FC1}"/>
              </a:ext>
            </a:extLst>
          </p:cNvPr>
          <p:cNvSpPr>
            <a:spLocks noGrp="1" noChangeArrowheads="1"/>
          </p:cNvSpPr>
          <p:nvPr>
            <p:ph type="title"/>
          </p:nvPr>
        </p:nvSpPr>
        <p:spPr bwMode="auto">
          <a:xfrm>
            <a:off x="457200" y="275167"/>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ru-RU"/>
              <a:t>单击此处编辑母版标题样式</a:t>
            </a:r>
          </a:p>
        </p:txBody>
      </p:sp>
      <p:sp>
        <p:nvSpPr>
          <p:cNvPr id="1027" name="Rectangle 3">
            <a:extLst>
              <a:ext uri="{FF2B5EF4-FFF2-40B4-BE49-F238E27FC236}">
                <a16:creationId xmlns:a16="http://schemas.microsoft.com/office/drawing/2014/main" id="{79D09AF7-ED31-4AE4-838D-C5FFAD081684}"/>
              </a:ext>
            </a:extLst>
          </p:cNvPr>
          <p:cNvSpPr>
            <a:spLocks noGrp="1" noChangeArrowheads="1"/>
          </p:cNvSpPr>
          <p:nvPr>
            <p:ph type="body" idx="1"/>
          </p:nvPr>
        </p:nvSpPr>
        <p:spPr bwMode="auto">
          <a:xfrm>
            <a:off x="457200" y="1600201"/>
            <a:ext cx="8229600" cy="45254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ru-RU"/>
              <a:t>单击此处编辑母版文本样式</a:t>
            </a:r>
          </a:p>
          <a:p>
            <a:pPr lvl="1"/>
            <a:r>
              <a:rPr lang="zh-CN" altLang="ru-RU"/>
              <a:t>第二级</a:t>
            </a:r>
          </a:p>
          <a:p>
            <a:pPr lvl="2"/>
            <a:r>
              <a:rPr lang="zh-CN" altLang="ru-RU"/>
              <a:t>第三级</a:t>
            </a:r>
          </a:p>
          <a:p>
            <a:pPr lvl="3"/>
            <a:r>
              <a:rPr lang="zh-CN" altLang="ru-RU"/>
              <a:t>第四级</a:t>
            </a:r>
          </a:p>
          <a:p>
            <a:pPr lvl="4"/>
            <a:r>
              <a:rPr lang="zh-CN" altLang="ru-RU"/>
              <a:t>第五级</a:t>
            </a:r>
          </a:p>
        </p:txBody>
      </p:sp>
      <p:sp>
        <p:nvSpPr>
          <p:cNvPr id="1028" name="Rectangle 4">
            <a:extLst>
              <a:ext uri="{FF2B5EF4-FFF2-40B4-BE49-F238E27FC236}">
                <a16:creationId xmlns:a16="http://schemas.microsoft.com/office/drawing/2014/main" id="{4535F215-5585-4850-AC74-0E922D4DD8E6}"/>
              </a:ext>
            </a:extLst>
          </p:cNvPr>
          <p:cNvSpPr>
            <a:spLocks noGrp="1" noChangeArrowheads="1"/>
          </p:cNvSpPr>
          <p:nvPr>
            <p:ph type="dt" sz="half" idx="2"/>
          </p:nvPr>
        </p:nvSpPr>
        <p:spPr bwMode="auto">
          <a:xfrm>
            <a:off x="457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zh-CN" altLang="en-US"/>
          </a:p>
        </p:txBody>
      </p:sp>
      <p:sp>
        <p:nvSpPr>
          <p:cNvPr id="1029" name="Rectangle 5">
            <a:extLst>
              <a:ext uri="{FF2B5EF4-FFF2-40B4-BE49-F238E27FC236}">
                <a16:creationId xmlns:a16="http://schemas.microsoft.com/office/drawing/2014/main" id="{7ED13EAC-5B25-41C7-86E8-A9ED477664B2}"/>
              </a:ext>
            </a:extLst>
          </p:cNvPr>
          <p:cNvSpPr>
            <a:spLocks noGrp="1" noChangeArrowheads="1"/>
          </p:cNvSpPr>
          <p:nvPr>
            <p:ph type="ftr" sz="quarter" idx="3"/>
          </p:nvPr>
        </p:nvSpPr>
        <p:spPr bwMode="auto">
          <a:xfrm>
            <a:off x="3124200" y="6244167"/>
            <a:ext cx="2895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r>
              <a:rPr lang="zh-CN" altLang="en-US"/>
              <a:t>可编辑课件</a:t>
            </a:r>
          </a:p>
        </p:txBody>
      </p:sp>
      <p:sp>
        <p:nvSpPr>
          <p:cNvPr id="1030" name="Rectangle 6">
            <a:extLst>
              <a:ext uri="{FF2B5EF4-FFF2-40B4-BE49-F238E27FC236}">
                <a16:creationId xmlns:a16="http://schemas.microsoft.com/office/drawing/2014/main" id="{03F6C2AF-1975-4674-8729-9229AF8F9B26}"/>
              </a:ext>
            </a:extLst>
          </p:cNvPr>
          <p:cNvSpPr>
            <a:spLocks noGrp="1" noChangeArrowheads="1"/>
          </p:cNvSpPr>
          <p:nvPr>
            <p:ph type="sldNum" sz="quarter" idx="4"/>
          </p:nvPr>
        </p:nvSpPr>
        <p:spPr bwMode="auto">
          <a:xfrm>
            <a:off x="6553200" y="6244167"/>
            <a:ext cx="2133600" cy="4783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A4BFAD48-C176-4071-84E8-2CC7B9195838}" type="slidenum">
              <a:rPr lang="zh-CN" altLang="en-US"/>
              <a:pPr/>
              <a:t>‹#›</a:t>
            </a:fld>
            <a:endParaRPr lang="zh-CN" altLang="en-US"/>
          </a:p>
        </p:txBody>
      </p:sp>
    </p:spTree>
    <p:extLst>
      <p:ext uri="{BB962C8B-B14F-4D97-AF65-F5344CB8AC3E}">
        <p14:creationId xmlns:p14="http://schemas.microsoft.com/office/powerpoint/2010/main" val="365906658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fontAlgn="base">
        <a:spcBef>
          <a:spcPct val="0"/>
        </a:spcBef>
        <a:spcAft>
          <a:spcPct val="0"/>
        </a:spcAft>
        <a:buSzPct val="100000"/>
        <a:buFont typeface="Arial" panose="020B0604020202020204" pitchFamily="34" charset="0"/>
        <a:defRPr sz="4400" kern="1200">
          <a:solidFill>
            <a:schemeClr val="tx2"/>
          </a:solidFill>
          <a:latin typeface="+mj-lt"/>
          <a:ea typeface="+mj-ea"/>
          <a:cs typeface="+mj-cs"/>
        </a:defRPr>
      </a:lvl1pPr>
      <a:lvl2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buSzPct val="100000"/>
        <a:buFont typeface="Arial" panose="020B0604020202020204" pitchFamily="34" charset="0"/>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SzPct val="100000"/>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SzPct val="100000"/>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SzPct val="100000"/>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SzPct val="100000"/>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1.xml"/></Relationships>
</file>

<file path=ppt/slides/_rels/slide11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114.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29.png"/><Relationship Id="rId3" Type="http://schemas.openxmlformats.org/officeDocument/2006/relationships/image" Target="../media/image19.jpeg"/><Relationship Id="rId7" Type="http://schemas.openxmlformats.org/officeDocument/2006/relationships/image" Target="../media/image23.jpeg"/><Relationship Id="rId12" Type="http://schemas.openxmlformats.org/officeDocument/2006/relationships/image" Target="../media/image28.jpeg"/><Relationship Id="rId2" Type="http://schemas.openxmlformats.org/officeDocument/2006/relationships/image" Target="../media/image18.jpeg"/><Relationship Id="rId16"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jpe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jpeg"/><Relationship Id="rId1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4.jpe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guoguisuo@bit.edu.cn"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web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web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webp"/><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0.web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3600" dirty="0"/>
              <a:t>大数据系统开发</a:t>
            </a:r>
          </a:p>
        </p:txBody>
      </p:sp>
      <p:sp>
        <p:nvSpPr>
          <p:cNvPr id="3" name="副标题 2"/>
          <p:cNvSpPr>
            <a:spLocks noGrp="1"/>
          </p:cNvSpPr>
          <p:nvPr>
            <p:ph type="subTitle" idx="1"/>
          </p:nvPr>
        </p:nvSpPr>
        <p:spPr/>
        <p:txBody>
          <a:bodyPr>
            <a:normAutofit/>
          </a:bodyPr>
          <a:lstStyle/>
          <a:p>
            <a:r>
              <a:rPr lang="zh-CN" altLang="en-US" dirty="0"/>
              <a:t>郭贵锁</a:t>
            </a:r>
            <a:endParaRPr lang="en-US" altLang="zh-CN" dirty="0"/>
          </a:p>
          <a:p>
            <a:r>
              <a:rPr lang="zh-CN" altLang="en-US" dirty="0"/>
              <a:t>北京理工大学计算机学院</a:t>
            </a:r>
            <a:endParaRPr lang="en-US" altLang="zh-CN" dirty="0"/>
          </a:p>
          <a:p>
            <a:r>
              <a:rPr lang="en-US" altLang="zh-CN" dirty="0"/>
              <a:t>2023</a:t>
            </a:r>
            <a:r>
              <a:rPr lang="zh-CN" altLang="en-US" dirty="0"/>
              <a:t>年</a:t>
            </a:r>
          </a:p>
        </p:txBody>
      </p:sp>
    </p:spTree>
    <p:extLst>
      <p:ext uri="{BB962C8B-B14F-4D97-AF65-F5344CB8AC3E}">
        <p14:creationId xmlns:p14="http://schemas.microsoft.com/office/powerpoint/2010/main" val="4262607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E0949-317B-4BA7-8624-42FD99CFD591}"/>
              </a:ext>
            </a:extLst>
          </p:cNvPr>
          <p:cNvSpPr>
            <a:spLocks noGrp="1"/>
          </p:cNvSpPr>
          <p:nvPr>
            <p:ph type="title"/>
          </p:nvPr>
        </p:nvSpPr>
        <p:spPr/>
        <p:txBody>
          <a:bodyPr/>
          <a:lstStyle/>
          <a:p>
            <a:r>
              <a:rPr lang="zh-CN" altLang="en-US" dirty="0"/>
              <a:t>大数据时代</a:t>
            </a:r>
          </a:p>
        </p:txBody>
      </p:sp>
      <p:grpSp>
        <p:nvGrpSpPr>
          <p:cNvPr id="4" name="组合 23">
            <a:extLst>
              <a:ext uri="{FF2B5EF4-FFF2-40B4-BE49-F238E27FC236}">
                <a16:creationId xmlns:a16="http://schemas.microsoft.com/office/drawing/2014/main" id="{C8E325BC-865D-4375-A07B-8ACD7E480D6E}"/>
              </a:ext>
            </a:extLst>
          </p:cNvPr>
          <p:cNvGrpSpPr/>
          <p:nvPr/>
        </p:nvGrpSpPr>
        <p:grpSpPr>
          <a:xfrm>
            <a:off x="2266950" y="4724400"/>
            <a:ext cx="2305050" cy="288925"/>
            <a:chOff x="2195736" y="3861048"/>
            <a:chExt cx="2304256" cy="288032"/>
          </a:xfrm>
        </p:grpSpPr>
        <p:sp>
          <p:nvSpPr>
            <p:cNvPr id="5" name="右箭头 16">
              <a:extLst>
                <a:ext uri="{FF2B5EF4-FFF2-40B4-BE49-F238E27FC236}">
                  <a16:creationId xmlns:a16="http://schemas.microsoft.com/office/drawing/2014/main" id="{CEA28683-DB3D-41A1-A215-80D759BA8008}"/>
                </a:ext>
              </a:extLst>
            </p:cNvPr>
            <p:cNvSpPr/>
            <p:nvPr/>
          </p:nvSpPr>
          <p:spPr>
            <a:xfrm>
              <a:off x="2555776"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6" name="TextBox 17">
              <a:extLst>
                <a:ext uri="{FF2B5EF4-FFF2-40B4-BE49-F238E27FC236}">
                  <a16:creationId xmlns:a16="http://schemas.microsoft.com/office/drawing/2014/main" id="{1F78C075-7005-48E9-A392-422A63733BBD}"/>
                </a:ext>
              </a:extLst>
            </p:cNvPr>
            <p:cNvSpPr/>
            <p:nvPr/>
          </p:nvSpPr>
          <p:spPr>
            <a:xfrm>
              <a:off x="2195736" y="3861048"/>
              <a:ext cx="432048" cy="288032"/>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TB</a:t>
              </a:r>
            </a:p>
          </p:txBody>
        </p:sp>
        <p:sp>
          <p:nvSpPr>
            <p:cNvPr id="7" name="TextBox 18">
              <a:extLst>
                <a:ext uri="{FF2B5EF4-FFF2-40B4-BE49-F238E27FC236}">
                  <a16:creationId xmlns:a16="http://schemas.microsoft.com/office/drawing/2014/main" id="{13FF6760-B257-4F46-B599-CA1166581475}"/>
                </a:ext>
              </a:extLst>
            </p:cNvPr>
            <p:cNvSpPr/>
            <p:nvPr/>
          </p:nvSpPr>
          <p:spPr>
            <a:xfrm>
              <a:off x="2771800"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PB</a:t>
              </a:r>
            </a:p>
          </p:txBody>
        </p:sp>
        <p:sp>
          <p:nvSpPr>
            <p:cNvPr id="8" name="TextBox 19">
              <a:extLst>
                <a:ext uri="{FF2B5EF4-FFF2-40B4-BE49-F238E27FC236}">
                  <a16:creationId xmlns:a16="http://schemas.microsoft.com/office/drawing/2014/main" id="{2209CB00-8BA3-42AF-BC25-ED18DEB4664B}"/>
                </a:ext>
              </a:extLst>
            </p:cNvPr>
            <p:cNvSpPr/>
            <p:nvPr/>
          </p:nvSpPr>
          <p:spPr>
            <a:xfrm>
              <a:off x="3995936"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ZB</a:t>
              </a:r>
            </a:p>
          </p:txBody>
        </p:sp>
        <p:sp>
          <p:nvSpPr>
            <p:cNvPr id="9" name="TextBox 20">
              <a:extLst>
                <a:ext uri="{FF2B5EF4-FFF2-40B4-BE49-F238E27FC236}">
                  <a16:creationId xmlns:a16="http://schemas.microsoft.com/office/drawing/2014/main" id="{0173167B-324F-40E2-A540-D79290F63129}"/>
                </a:ext>
              </a:extLst>
            </p:cNvPr>
            <p:cNvSpPr/>
            <p:nvPr/>
          </p:nvSpPr>
          <p:spPr>
            <a:xfrm>
              <a:off x="3347864" y="3861048"/>
              <a:ext cx="504056" cy="276999"/>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200" kern="0">
                  <a:solidFill>
                    <a:srgbClr val="000000"/>
                  </a:solidFill>
                  <a:latin typeface="Gulim" pitchFamily="34" charset="-127"/>
                  <a:ea typeface="Gulim" pitchFamily="34" charset="-127"/>
                </a:rPr>
                <a:t>EB</a:t>
              </a:r>
            </a:p>
          </p:txBody>
        </p:sp>
        <p:sp>
          <p:nvSpPr>
            <p:cNvPr id="10" name="右箭头 21">
              <a:extLst>
                <a:ext uri="{FF2B5EF4-FFF2-40B4-BE49-F238E27FC236}">
                  <a16:creationId xmlns:a16="http://schemas.microsoft.com/office/drawing/2014/main" id="{99487EE5-1988-423E-8391-EF9CA7F8F9C8}"/>
                </a:ext>
              </a:extLst>
            </p:cNvPr>
            <p:cNvSpPr/>
            <p:nvPr/>
          </p:nvSpPr>
          <p:spPr>
            <a:xfrm>
              <a:off x="3131840"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1" name="右箭头 22">
              <a:extLst>
                <a:ext uri="{FF2B5EF4-FFF2-40B4-BE49-F238E27FC236}">
                  <a16:creationId xmlns:a16="http://schemas.microsoft.com/office/drawing/2014/main" id="{24EBE973-59F7-48D9-BE5E-FBD0F9035F50}"/>
                </a:ext>
              </a:extLst>
            </p:cNvPr>
            <p:cNvSpPr/>
            <p:nvPr/>
          </p:nvSpPr>
          <p:spPr>
            <a:xfrm>
              <a:off x="3707904" y="3933056"/>
              <a:ext cx="288032" cy="144016"/>
            </a:xfrm>
            <a:prstGeom prst="rightArrow">
              <a:avLst>
                <a:gd name="adj1" fmla="val 50000"/>
                <a:gd name="adj2" fmla="val 50000"/>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grpSp>
      <p:sp>
        <p:nvSpPr>
          <p:cNvPr id="12" name="TextBox 4">
            <a:extLst>
              <a:ext uri="{FF2B5EF4-FFF2-40B4-BE49-F238E27FC236}">
                <a16:creationId xmlns:a16="http://schemas.microsoft.com/office/drawing/2014/main" id="{1B4B81B2-7170-47B8-B625-FE0DFA3D9633}"/>
              </a:ext>
            </a:extLst>
          </p:cNvPr>
          <p:cNvSpPr/>
          <p:nvPr/>
        </p:nvSpPr>
        <p:spPr>
          <a:xfrm>
            <a:off x="5003800" y="1989138"/>
            <a:ext cx="3964773" cy="82378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200" kern="0">
                <a:solidFill>
                  <a:srgbClr val="000000"/>
                </a:solidFill>
                <a:latin typeface="微软雅黑" panose="020B0503020204020204" charset="-122"/>
                <a:ea typeface="微软雅黑" panose="020B0503020204020204" charset="-122"/>
              </a:rPr>
              <a:t>大量新数据源得出现则导致了非结构化、半结构化数据爆发式得增长</a:t>
            </a:r>
          </a:p>
          <a:p>
            <a:endParaRPr sz="1200" kern="0">
              <a:solidFill>
                <a:srgbClr val="000000"/>
              </a:solidFill>
              <a:latin typeface="微软雅黑" panose="020B0503020204020204" charset="-122"/>
              <a:ea typeface="微软雅黑" panose="020B0503020204020204" charset="-122"/>
            </a:endParaRPr>
          </a:p>
        </p:txBody>
      </p:sp>
      <p:grpSp>
        <p:nvGrpSpPr>
          <p:cNvPr id="13" name="组合 35">
            <a:extLst>
              <a:ext uri="{FF2B5EF4-FFF2-40B4-BE49-F238E27FC236}">
                <a16:creationId xmlns:a16="http://schemas.microsoft.com/office/drawing/2014/main" id="{4F922700-0E18-46E6-891F-AC05A19EC146}"/>
              </a:ext>
            </a:extLst>
          </p:cNvPr>
          <p:cNvGrpSpPr/>
          <p:nvPr/>
        </p:nvGrpSpPr>
        <p:grpSpPr>
          <a:xfrm>
            <a:off x="120650" y="1125538"/>
            <a:ext cx="9023350" cy="3960812"/>
            <a:chOff x="120265" y="1052735"/>
            <a:chExt cx="9023162" cy="3960397"/>
          </a:xfrm>
        </p:grpSpPr>
        <p:grpSp>
          <p:nvGrpSpPr>
            <p:cNvPr id="14" name="组合 14">
              <a:extLst>
                <a:ext uri="{FF2B5EF4-FFF2-40B4-BE49-F238E27FC236}">
                  <a16:creationId xmlns:a16="http://schemas.microsoft.com/office/drawing/2014/main" id="{8BA4F01A-27E3-4CE6-85F6-A09D418C4AF0}"/>
                </a:ext>
              </a:extLst>
            </p:cNvPr>
            <p:cNvGrpSpPr/>
            <p:nvPr/>
          </p:nvGrpSpPr>
          <p:grpSpPr>
            <a:xfrm>
              <a:off x="120265" y="1052735"/>
              <a:ext cx="9023162" cy="3960397"/>
              <a:chOff x="501908" y="2514600"/>
              <a:chExt cx="8399307" cy="1758019"/>
            </a:xfrm>
          </p:grpSpPr>
          <p:sp>
            <p:nvSpPr>
              <p:cNvPr id="17" name="五边形 2">
                <a:extLst>
                  <a:ext uri="{FF2B5EF4-FFF2-40B4-BE49-F238E27FC236}">
                    <a16:creationId xmlns:a16="http://schemas.microsoft.com/office/drawing/2014/main" id="{9D8264F8-35A8-44E0-B07D-ABEEA9C8C20C}"/>
                  </a:ext>
                </a:extLst>
              </p:cNvPr>
              <p:cNvSpPr/>
              <p:nvPr/>
            </p:nvSpPr>
            <p:spPr>
              <a:xfrm>
                <a:off x="501908" y="2528047"/>
                <a:ext cx="4370118" cy="242550"/>
              </a:xfrm>
              <a:prstGeom prst="homePlate">
                <a:avLst>
                  <a:gd name="adj" fmla="val 50048"/>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18" name="TextBox 4">
                <a:extLst>
                  <a:ext uri="{FF2B5EF4-FFF2-40B4-BE49-F238E27FC236}">
                    <a16:creationId xmlns:a16="http://schemas.microsoft.com/office/drawing/2014/main" id="{6DCC04B6-930F-488E-9B62-18CC089F1567}"/>
                  </a:ext>
                </a:extLst>
              </p:cNvPr>
              <p:cNvSpPr/>
              <p:nvPr/>
            </p:nvSpPr>
            <p:spPr>
              <a:xfrm>
                <a:off x="825527" y="3601119"/>
                <a:ext cx="3417944" cy="5284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nSpc>
                    <a:spcPct val="150000"/>
                  </a:lnSpc>
                </a:pPr>
                <a:r>
                  <a:rPr sz="1200" kern="0">
                    <a:solidFill>
                      <a:srgbClr val="000000"/>
                    </a:solidFill>
                    <a:latin typeface="微软雅黑" panose="020B0503020204020204" charset="-122"/>
                    <a:ea typeface="微软雅黑" panose="020B0503020204020204" charset="-122"/>
                  </a:rPr>
                  <a:t>根据IDC 监测，人类产生的数据量正在呈指数级增长，大约每两年翻一番，这个速度在2020 年之前会继续保持下去。这意味着人类在最近两年产生的数据量相当于之前产生的全部数据量</a:t>
                </a:r>
                <a:endParaRPr lang="en-US" sz="1200" kern="0">
                  <a:solidFill>
                    <a:srgbClr val="000000"/>
                  </a:solidFill>
                  <a:latin typeface="微软雅黑" panose="020B0503020204020204" charset="-122"/>
                  <a:ea typeface="微软雅黑" panose="020B0503020204020204" charset="-122"/>
                </a:endParaRPr>
              </a:p>
            </p:txBody>
          </p:sp>
          <p:sp>
            <p:nvSpPr>
              <p:cNvPr id="19" name="TextBox 5">
                <a:extLst>
                  <a:ext uri="{FF2B5EF4-FFF2-40B4-BE49-F238E27FC236}">
                    <a16:creationId xmlns:a16="http://schemas.microsoft.com/office/drawing/2014/main" id="{62999A75-B501-4B62-9527-0F7B37EAAA3A}"/>
                  </a:ext>
                </a:extLst>
              </p:cNvPr>
              <p:cNvSpPr/>
              <p:nvPr/>
            </p:nvSpPr>
            <p:spPr>
              <a:xfrm>
                <a:off x="623080" y="2547012"/>
                <a:ext cx="4085870"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a:solidFill>
                      <a:srgbClr val="000000"/>
                    </a:solidFill>
                    <a:latin typeface="微软雅黑" panose="020B0503020204020204" charset="-122"/>
                    <a:ea typeface="微软雅黑" panose="020B0503020204020204" charset="-122"/>
                  </a:rPr>
                  <a:t>数据量增加</a:t>
                </a:r>
                <a:endParaRPr lang="en-US" sz="2000" b="1" kern="0">
                  <a:solidFill>
                    <a:srgbClr val="000000"/>
                  </a:solidFill>
                  <a:latin typeface="微软雅黑" panose="020B0503020204020204" charset="-122"/>
                  <a:ea typeface="微软雅黑" panose="020B0503020204020204" charset="-122"/>
                </a:endParaRPr>
              </a:p>
            </p:txBody>
          </p:sp>
          <p:sp>
            <p:nvSpPr>
              <p:cNvPr id="20" name="燕尾形 6">
                <a:extLst>
                  <a:ext uri="{FF2B5EF4-FFF2-40B4-BE49-F238E27FC236}">
                    <a16:creationId xmlns:a16="http://schemas.microsoft.com/office/drawing/2014/main" id="{7DFEA107-3604-4F73-AD84-F499D8825BD0}"/>
                  </a:ext>
                </a:extLst>
              </p:cNvPr>
              <p:cNvSpPr/>
              <p:nvPr/>
            </p:nvSpPr>
            <p:spPr>
              <a:xfrm>
                <a:off x="4765151" y="2514600"/>
                <a:ext cx="4069567" cy="255997"/>
              </a:xfrm>
              <a:prstGeom prst="chevron">
                <a:avLst>
                  <a:gd name="adj" fmla="val 49972"/>
                </a:avLst>
              </a:prstGeom>
              <a:solidFill>
                <a:srgbClr val="0070C0"/>
              </a:solid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endParaRPr kern="0">
                  <a:solidFill>
                    <a:srgbClr val="FFFFFF"/>
                  </a:solidFill>
                  <a:latin typeface="微软雅黑" panose="020B0503020204020204" charset="-122"/>
                  <a:ea typeface="微软雅黑" panose="020B0503020204020204" charset="-122"/>
                </a:endParaRPr>
              </a:p>
            </p:txBody>
          </p:sp>
          <p:sp>
            <p:nvSpPr>
              <p:cNvPr id="21" name="矩形 7">
                <a:extLst>
                  <a:ext uri="{FF2B5EF4-FFF2-40B4-BE49-F238E27FC236}">
                    <a16:creationId xmlns:a16="http://schemas.microsoft.com/office/drawing/2014/main" id="{63691D00-D3EA-4E31-A818-6E2F46777BCF}"/>
                  </a:ext>
                </a:extLst>
              </p:cNvPr>
              <p:cNvSpPr/>
              <p:nvPr/>
            </p:nvSpPr>
            <p:spPr>
              <a:xfrm>
                <a:off x="556697" y="2834224"/>
                <a:ext cx="4096987" cy="1438393"/>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2" name="矩形 11">
                <a:extLst>
                  <a:ext uri="{FF2B5EF4-FFF2-40B4-BE49-F238E27FC236}">
                    <a16:creationId xmlns:a16="http://schemas.microsoft.com/office/drawing/2014/main" id="{89D5BDD4-5E14-449B-85FD-D8719DCDDB41}"/>
                  </a:ext>
                </a:extLst>
              </p:cNvPr>
              <p:cNvSpPr/>
              <p:nvPr/>
            </p:nvSpPr>
            <p:spPr>
              <a:xfrm>
                <a:off x="4712436" y="2834224"/>
                <a:ext cx="3944586" cy="1438395"/>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3" name="TextBox 13">
                <a:extLst>
                  <a:ext uri="{FF2B5EF4-FFF2-40B4-BE49-F238E27FC236}">
                    <a16:creationId xmlns:a16="http://schemas.microsoft.com/office/drawing/2014/main" id="{B1771319-3B29-4A08-9FC4-F13C2F338E51}"/>
                  </a:ext>
                </a:extLst>
              </p:cNvPr>
              <p:cNvSpPr/>
              <p:nvPr/>
            </p:nvSpPr>
            <p:spPr>
              <a:xfrm>
                <a:off x="5317767" y="2547012"/>
                <a:ext cx="3583448" cy="17615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a:solidFill>
                      <a:srgbClr val="000000"/>
                    </a:solidFill>
                    <a:latin typeface="微软雅黑" panose="020B0503020204020204" charset="-122"/>
                    <a:ea typeface="微软雅黑" panose="020B0503020204020204" charset="-122"/>
                  </a:rPr>
                  <a:t>数据结构日趋复杂</a:t>
                </a:r>
                <a:endParaRPr lang="en-US" sz="2000" b="1" kern="0">
                  <a:solidFill>
                    <a:srgbClr val="000000"/>
                  </a:solidFill>
                  <a:latin typeface="微软雅黑" panose="020B0503020204020204" charset="-122"/>
                  <a:ea typeface="微软雅黑" panose="020B0503020204020204" charset="-122"/>
                </a:endParaRPr>
              </a:p>
            </p:txBody>
          </p:sp>
        </p:grpSp>
        <p:pic>
          <p:nvPicPr>
            <p:cNvPr id="15" name="Picture 3">
              <a:extLst>
                <a:ext uri="{FF2B5EF4-FFF2-40B4-BE49-F238E27FC236}">
                  <a16:creationId xmlns:a16="http://schemas.microsoft.com/office/drawing/2014/main" id="{C91B9FAE-737B-47BB-9B44-1496D4F7EF40}"/>
                </a:ext>
              </a:extLst>
            </p:cNvPr>
            <p:cNvPicPr/>
            <p:nvPr/>
          </p:nvPicPr>
          <p:blipFill>
            <a:blip r:embed="rId2"/>
            <a:stretch>
              <a:fillRect/>
            </a:stretch>
          </p:blipFill>
          <p:spPr>
            <a:xfrm>
              <a:off x="316603" y="1912435"/>
              <a:ext cx="4139098" cy="1450696"/>
            </a:xfrm>
            <a:prstGeom prst="rect">
              <a:avLst/>
            </a:prstGeom>
            <a:noFill/>
            <a:ln>
              <a:miter lim="800000"/>
            </a:ln>
          </p:spPr>
        </p:pic>
        <p:pic>
          <p:nvPicPr>
            <p:cNvPr id="16" name="Picture 53" descr="C:\Users\zhengge\Desktop\big-data.jpg">
              <a:extLst>
                <a:ext uri="{FF2B5EF4-FFF2-40B4-BE49-F238E27FC236}">
                  <a16:creationId xmlns:a16="http://schemas.microsoft.com/office/drawing/2014/main" id="{A989F50B-2EB7-45E5-9432-D9DD81880D1E}"/>
                </a:ext>
              </a:extLst>
            </p:cNvPr>
            <p:cNvPicPr/>
            <p:nvPr/>
          </p:nvPicPr>
          <p:blipFill>
            <a:blip r:embed="rId3"/>
            <a:stretch>
              <a:fillRect/>
            </a:stretch>
          </p:blipFill>
          <p:spPr>
            <a:xfrm>
              <a:off x="6083658" y="2924831"/>
              <a:ext cx="2520280" cy="1889943"/>
            </a:xfrm>
            <a:prstGeom prst="rect">
              <a:avLst/>
            </a:prstGeom>
            <a:noFill/>
            <a:ln>
              <a:noFill/>
              <a:miter lim="800000"/>
            </a:ln>
          </p:spPr>
        </p:pic>
      </p:grpSp>
      <p:grpSp>
        <p:nvGrpSpPr>
          <p:cNvPr id="24" name="组合 33">
            <a:extLst>
              <a:ext uri="{FF2B5EF4-FFF2-40B4-BE49-F238E27FC236}">
                <a16:creationId xmlns:a16="http://schemas.microsoft.com/office/drawing/2014/main" id="{1910E566-2B68-4A55-AB0E-222C21A3CED3}"/>
              </a:ext>
            </a:extLst>
          </p:cNvPr>
          <p:cNvGrpSpPr/>
          <p:nvPr/>
        </p:nvGrpSpPr>
        <p:grpSpPr>
          <a:xfrm>
            <a:off x="539750" y="5300662"/>
            <a:ext cx="8424862" cy="1512888"/>
            <a:chOff x="499928" y="4528449"/>
            <a:chExt cx="8195953" cy="1412776"/>
          </a:xfrm>
        </p:grpSpPr>
        <p:sp>
          <p:nvSpPr>
            <p:cNvPr id="25" name="矩形 30">
              <a:extLst>
                <a:ext uri="{FF2B5EF4-FFF2-40B4-BE49-F238E27FC236}">
                  <a16:creationId xmlns:a16="http://schemas.microsoft.com/office/drawing/2014/main" id="{EC4BFD59-8428-43FB-AA8E-18359977D7D2}"/>
                </a:ext>
              </a:extLst>
            </p:cNvPr>
            <p:cNvSpPr/>
            <p:nvPr/>
          </p:nvSpPr>
          <p:spPr>
            <a:xfrm>
              <a:off x="499928" y="4528449"/>
              <a:ext cx="8195953" cy="1412776"/>
            </a:xfrm>
            <a:prstGeom prst="rect">
              <a:avLst/>
            </a:prstGeom>
            <a:noFill/>
            <a:ln w="28575">
              <a:solidFill>
                <a:srgbClr val="0066CC"/>
              </a:solidFill>
              <a:round/>
            </a:ln>
          </p:spPr>
          <p:txBody>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6" name="五边形 31">
              <a:extLst>
                <a:ext uri="{FF2B5EF4-FFF2-40B4-BE49-F238E27FC236}">
                  <a16:creationId xmlns:a16="http://schemas.microsoft.com/office/drawing/2014/main" id="{8C887BCE-F91B-4C7E-ADA4-F8A28416EAF2}"/>
                </a:ext>
              </a:extLst>
            </p:cNvPr>
            <p:cNvSpPr/>
            <p:nvPr/>
          </p:nvSpPr>
          <p:spPr>
            <a:xfrm rot="5400000">
              <a:off x="4442814" y="623571"/>
              <a:ext cx="312152" cy="8170223"/>
            </a:xfrm>
            <a:prstGeom prst="homePlate">
              <a:avLst>
                <a:gd name="adj" fmla="val 50000"/>
              </a:avLst>
            </a:prstGeom>
            <a:solidFill>
              <a:srgbClr val="0066CC"/>
            </a:solidFill>
            <a:ln w="28575">
              <a:solidFill>
                <a:srgbClr val="0066CC"/>
              </a:solidFill>
              <a:round/>
            </a:ln>
          </p:spPr>
          <p:txBody>
            <a:bodyPr rot="1620000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spcBef>
                  <a:spcPct val="50000"/>
                </a:spcBef>
              </a:pPr>
              <a:endParaRPr sz="1600" kern="0">
                <a:solidFill>
                  <a:srgbClr val="FFFFFF"/>
                </a:solidFill>
                <a:latin typeface="微软雅黑" panose="020B0503020204020204" charset="-122"/>
                <a:ea typeface="微软雅黑" panose="020B0503020204020204" charset="-122"/>
              </a:endParaRPr>
            </a:p>
          </p:txBody>
        </p:sp>
        <p:sp>
          <p:nvSpPr>
            <p:cNvPr id="27" name="矩形 32">
              <a:extLst>
                <a:ext uri="{FF2B5EF4-FFF2-40B4-BE49-F238E27FC236}">
                  <a16:creationId xmlns:a16="http://schemas.microsoft.com/office/drawing/2014/main" id="{33F959A0-D0EF-458F-886F-811BDC670658}"/>
                </a:ext>
              </a:extLst>
            </p:cNvPr>
            <p:cNvSpPr/>
            <p:nvPr/>
          </p:nvSpPr>
          <p:spPr>
            <a:xfrm>
              <a:off x="1480336" y="4999281"/>
              <a:ext cx="6944943" cy="638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118745" indent="-118745">
                <a:spcBef>
                  <a:spcPts val="900"/>
                </a:spcBef>
                <a:buFont typeface="Wingdings" panose="05000000000000000000" pitchFamily="2" charset="2"/>
                <a:buChar char="§"/>
              </a:pPr>
              <a:r>
                <a:rPr sz="1400" b="1" kern="0">
                  <a:solidFill>
                    <a:srgbClr val="000000"/>
                  </a:solidFill>
                  <a:latin typeface="微软雅黑" panose="020B0503020204020204" charset="-122"/>
                  <a:ea typeface="微软雅黑" panose="020B0503020204020204" charset="-122"/>
                </a:rPr>
                <a:t>这些由我们创造的信息背后产生的这些数据早已经远远超越了目前人力所能处理的范畴</a:t>
              </a:r>
            </a:p>
            <a:p>
              <a:pPr marL="118745" indent="-118745">
                <a:spcBef>
                  <a:spcPts val="900"/>
                </a:spcBef>
                <a:buFont typeface="Wingdings" panose="05000000000000000000" pitchFamily="2" charset="2"/>
                <a:buChar char="§"/>
              </a:pPr>
              <a:r>
                <a:rPr sz="1400" b="1" kern="0">
                  <a:solidFill>
                    <a:srgbClr val="000000"/>
                  </a:solidFill>
                  <a:latin typeface="微软雅黑" panose="020B0503020204020204" charset="-122"/>
                  <a:ea typeface="微软雅黑" panose="020B0503020204020204" charset="-122"/>
                </a:rPr>
                <a:t>大数据时代正在来临..</a:t>
              </a:r>
            </a:p>
          </p:txBody>
        </p:sp>
      </p:grpSp>
      <p:pic>
        <p:nvPicPr>
          <p:cNvPr id="28" name="Picture 51">
            <a:extLst>
              <a:ext uri="{FF2B5EF4-FFF2-40B4-BE49-F238E27FC236}">
                <a16:creationId xmlns:a16="http://schemas.microsoft.com/office/drawing/2014/main" id="{E9704A8A-962E-4029-AC29-26B20B0FDE2F}"/>
              </a:ext>
            </a:extLst>
          </p:cNvPr>
          <p:cNvPicPr/>
          <p:nvPr/>
        </p:nvPicPr>
        <p:blipFill>
          <a:blip r:embed="rId4"/>
          <a:stretch>
            <a:fillRect/>
          </a:stretch>
        </p:blipFill>
        <p:spPr>
          <a:xfrm>
            <a:off x="684212" y="5805488"/>
            <a:ext cx="719138" cy="946150"/>
          </a:xfrm>
          <a:prstGeom prst="rect">
            <a:avLst/>
          </a:prstGeom>
          <a:noFill/>
          <a:ln>
            <a:noFill/>
            <a:miter lim="800000"/>
          </a:ln>
        </p:spPr>
      </p:pic>
    </p:spTree>
    <p:extLst>
      <p:ext uri="{BB962C8B-B14F-4D97-AF65-F5344CB8AC3E}">
        <p14:creationId xmlns:p14="http://schemas.microsoft.com/office/powerpoint/2010/main" val="27954093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DC3D9E13-94C6-461F-9877-DEC5C1325FB4}"/>
              </a:ext>
            </a:extLst>
          </p:cNvPr>
          <p:cNvSpPr>
            <a:spLocks noGrp="1"/>
          </p:cNvSpPr>
          <p:nvPr>
            <p:ph type="ctrTitle"/>
          </p:nvPr>
        </p:nvSpPr>
        <p:spPr/>
        <p:txBody>
          <a:bodyPr/>
          <a:lstStyle/>
          <a:p>
            <a:r>
              <a:rPr lang="en-US" altLang="zh-CN" dirty="0" err="1"/>
              <a:t>Flink</a:t>
            </a:r>
            <a:endParaRPr lang="zh-CN" altLang="en-US" dirty="0"/>
          </a:p>
        </p:txBody>
      </p:sp>
      <p:sp>
        <p:nvSpPr>
          <p:cNvPr id="11" name="副标题 10">
            <a:extLst>
              <a:ext uri="{FF2B5EF4-FFF2-40B4-BE49-F238E27FC236}">
                <a16:creationId xmlns:a16="http://schemas.microsoft.com/office/drawing/2014/main" id="{EE089DAC-22F7-4451-AC89-10B0CA13D727}"/>
              </a:ext>
            </a:extLst>
          </p:cNvPr>
          <p:cNvSpPr>
            <a:spLocks noGrp="1"/>
          </p:cNvSpPr>
          <p:nvPr>
            <p:ph type="subTitle" idx="1"/>
          </p:nvPr>
        </p:nvSpPr>
        <p:spPr>
          <a:xfrm>
            <a:off x="1371600" y="3886200"/>
            <a:ext cx="6400800" cy="1775048"/>
          </a:xfrm>
        </p:spPr>
        <p:txBody>
          <a:bodyPr/>
          <a:lstStyle/>
          <a:p>
            <a:r>
              <a:rPr lang="en-US" altLang="zh-CN" dirty="0"/>
              <a:t>Stateful Computations </a:t>
            </a:r>
            <a:r>
              <a:rPr lang="en-US" altLang="zh-CN" dirty="0" err="1"/>
              <a:t>Engin</a:t>
            </a:r>
            <a:r>
              <a:rPr lang="en-US" altLang="zh-CN" dirty="0"/>
              <a:t> over Data Streams</a:t>
            </a:r>
          </a:p>
        </p:txBody>
      </p:sp>
    </p:spTree>
    <p:extLst>
      <p:ext uri="{BB962C8B-B14F-4D97-AF65-F5344CB8AC3E}">
        <p14:creationId xmlns:p14="http://schemas.microsoft.com/office/powerpoint/2010/main" val="7851354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7B0DB3-006B-42BE-AE11-99084FE3F882}"/>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4662F821-9154-4A0E-8F4E-EE1FFEB72A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28723"/>
            <a:ext cx="9144000" cy="3000553"/>
          </a:xfrm>
          <a:prstGeom prst="rect">
            <a:avLst/>
          </a:prstGeom>
        </p:spPr>
      </p:pic>
    </p:spTree>
    <p:extLst>
      <p:ext uri="{BB962C8B-B14F-4D97-AF65-F5344CB8AC3E}">
        <p14:creationId xmlns:p14="http://schemas.microsoft.com/office/powerpoint/2010/main" val="3879179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65335B16-C4F6-405B-9A29-4E57E3E8392E}"/>
              </a:ext>
            </a:extLst>
          </p:cNvPr>
          <p:cNvSpPr>
            <a:spLocks noGrp="1"/>
          </p:cNvSpPr>
          <p:nvPr>
            <p:ph type="title"/>
          </p:nvPr>
        </p:nvSpPr>
        <p:spPr/>
        <p:txBody>
          <a:bodyPr/>
          <a:lstStyle/>
          <a:p>
            <a:r>
              <a:rPr lang="en-US" altLang="zh-CN" dirty="0" err="1"/>
              <a:t>Flink</a:t>
            </a:r>
            <a:r>
              <a:rPr lang="zh-CN" altLang="en-US" dirty="0"/>
              <a:t>是什么</a:t>
            </a:r>
          </a:p>
        </p:txBody>
      </p:sp>
      <p:sp>
        <p:nvSpPr>
          <p:cNvPr id="4" name="内容占位符 3">
            <a:extLst>
              <a:ext uri="{FF2B5EF4-FFF2-40B4-BE49-F238E27FC236}">
                <a16:creationId xmlns:a16="http://schemas.microsoft.com/office/drawing/2014/main" id="{9B8A6059-0AA6-4983-B4EE-9A53711A84EA}"/>
              </a:ext>
            </a:extLst>
          </p:cNvPr>
          <p:cNvSpPr>
            <a:spLocks noGrp="1"/>
          </p:cNvSpPr>
          <p:nvPr>
            <p:ph idx="1"/>
          </p:nvPr>
        </p:nvSpPr>
        <p:spPr/>
        <p:txBody>
          <a:bodyPr/>
          <a:lstStyle/>
          <a:p>
            <a:r>
              <a:rPr lang="en-US" altLang="zh-CN" dirty="0"/>
              <a:t>Apache </a:t>
            </a:r>
            <a:r>
              <a:rPr lang="en-US" altLang="zh-CN" dirty="0" err="1"/>
              <a:t>Flink</a:t>
            </a:r>
            <a:r>
              <a:rPr lang="en-US" altLang="zh-CN" dirty="0"/>
              <a:t> is a </a:t>
            </a:r>
            <a:r>
              <a:rPr lang="en-US" altLang="zh-CN" b="1" dirty="0"/>
              <a:t>framework</a:t>
            </a:r>
            <a:r>
              <a:rPr lang="en-US" altLang="zh-CN" dirty="0"/>
              <a:t> and </a:t>
            </a:r>
            <a:r>
              <a:rPr lang="en-US" altLang="zh-CN" b="1" dirty="0"/>
              <a:t>distributed processing engine</a:t>
            </a:r>
            <a:r>
              <a:rPr lang="en-US" altLang="zh-CN" dirty="0"/>
              <a:t> for stateful computations over unbounded and bounded data streams. </a:t>
            </a:r>
          </a:p>
          <a:p>
            <a:r>
              <a:rPr lang="en-US" altLang="zh-CN" dirty="0" err="1"/>
              <a:t>Flink</a:t>
            </a:r>
            <a:r>
              <a:rPr lang="en-US" altLang="zh-CN" dirty="0"/>
              <a:t> has been designed to run in all common cluster environments, perform computations at </a:t>
            </a:r>
            <a:r>
              <a:rPr lang="en-US" altLang="zh-CN" b="1" dirty="0"/>
              <a:t>in-memory</a:t>
            </a:r>
            <a:r>
              <a:rPr lang="en-US" altLang="zh-CN" dirty="0"/>
              <a:t> speed and at any scale.</a:t>
            </a:r>
            <a:endParaRPr lang="zh-CN" altLang="en-US" dirty="0"/>
          </a:p>
        </p:txBody>
      </p:sp>
    </p:spTree>
    <p:extLst>
      <p:ext uri="{BB962C8B-B14F-4D97-AF65-F5344CB8AC3E}">
        <p14:creationId xmlns:p14="http://schemas.microsoft.com/office/powerpoint/2010/main" val="16118373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04432D-5307-4F9A-8ADF-0FC5BA5794FC}"/>
              </a:ext>
            </a:extLst>
          </p:cNvPr>
          <p:cNvSpPr>
            <a:spLocks noGrp="1"/>
          </p:cNvSpPr>
          <p:nvPr>
            <p:ph type="title"/>
          </p:nvPr>
        </p:nvSpPr>
        <p:spPr/>
        <p:txBody>
          <a:bodyPr/>
          <a:lstStyle/>
          <a:p>
            <a:r>
              <a:rPr lang="en-US" altLang="zh-CN" dirty="0" err="1"/>
              <a:t>Flink</a:t>
            </a:r>
            <a:r>
              <a:rPr lang="zh-CN" altLang="en-US" dirty="0"/>
              <a:t>的数据处理思想</a:t>
            </a:r>
          </a:p>
        </p:txBody>
      </p:sp>
      <p:sp>
        <p:nvSpPr>
          <p:cNvPr id="3" name="内容占位符 2">
            <a:extLst>
              <a:ext uri="{FF2B5EF4-FFF2-40B4-BE49-F238E27FC236}">
                <a16:creationId xmlns:a16="http://schemas.microsoft.com/office/drawing/2014/main" id="{82DB1A2F-869D-42DE-9622-DCC4BDC788BE}"/>
              </a:ext>
            </a:extLst>
          </p:cNvPr>
          <p:cNvSpPr>
            <a:spLocks noGrp="1"/>
          </p:cNvSpPr>
          <p:nvPr>
            <p:ph idx="1"/>
          </p:nvPr>
        </p:nvSpPr>
        <p:spPr>
          <a:xfrm>
            <a:off x="457200" y="1158604"/>
            <a:ext cx="8229600" cy="3638548"/>
          </a:xfrm>
        </p:spPr>
        <p:txBody>
          <a:bodyPr>
            <a:normAutofit fontScale="92500"/>
          </a:bodyPr>
          <a:lstStyle/>
          <a:p>
            <a:r>
              <a:rPr lang="zh-CN" altLang="en-US" b="1" dirty="0"/>
              <a:t>无界流</a:t>
            </a:r>
            <a:r>
              <a:rPr lang="zh-CN" altLang="en-US" dirty="0"/>
              <a:t> 流有开始，没有结束。无界流的数据必须持续处理。我们不能等到所有数据都到达再处理，因为输入是无限的，在任何时候输入都不会完成。处理无界数据通常要求以特定顺序摄取事件，以便能够推断结果的完整性。</a:t>
            </a:r>
          </a:p>
          <a:p>
            <a:r>
              <a:rPr lang="zh-CN" altLang="en-US" b="1" dirty="0"/>
              <a:t>有界流</a:t>
            </a:r>
            <a:r>
              <a:rPr lang="zh-CN" altLang="en-US" dirty="0"/>
              <a:t> 有定义流的开始，也有定义流的结束。有界流可以在摄取所有数据后再进行计算。有界流所有数据可以被排序，所以并不需要有序摄取。有界流处理通常被称为批处理</a:t>
            </a:r>
          </a:p>
        </p:txBody>
      </p:sp>
      <p:pic>
        <p:nvPicPr>
          <p:cNvPr id="5" name="图片 4">
            <a:extLst>
              <a:ext uri="{FF2B5EF4-FFF2-40B4-BE49-F238E27FC236}">
                <a16:creationId xmlns:a16="http://schemas.microsoft.com/office/drawing/2014/main" id="{DB6552BD-AA58-4096-B2CF-4F7013E1DF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3" y="4703645"/>
            <a:ext cx="8229600" cy="1949896"/>
          </a:xfrm>
          <a:prstGeom prst="rect">
            <a:avLst/>
          </a:prstGeom>
        </p:spPr>
      </p:pic>
    </p:spTree>
    <p:extLst>
      <p:ext uri="{BB962C8B-B14F-4D97-AF65-F5344CB8AC3E}">
        <p14:creationId xmlns:p14="http://schemas.microsoft.com/office/powerpoint/2010/main" val="347932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DC518B-1190-42DF-8CBD-5270B9E296ED}"/>
              </a:ext>
            </a:extLst>
          </p:cNvPr>
          <p:cNvSpPr>
            <a:spLocks noGrp="1"/>
          </p:cNvSpPr>
          <p:nvPr>
            <p:ph type="title"/>
          </p:nvPr>
        </p:nvSpPr>
        <p:spPr/>
        <p:txBody>
          <a:bodyPr/>
          <a:lstStyle/>
          <a:p>
            <a:r>
              <a:rPr lang="zh-CN" altLang="en-US" dirty="0"/>
              <a:t>多场景的部署方式</a:t>
            </a:r>
          </a:p>
        </p:txBody>
      </p:sp>
      <p:sp>
        <p:nvSpPr>
          <p:cNvPr id="3" name="内容占位符 2">
            <a:extLst>
              <a:ext uri="{FF2B5EF4-FFF2-40B4-BE49-F238E27FC236}">
                <a16:creationId xmlns:a16="http://schemas.microsoft.com/office/drawing/2014/main" id="{9A3843C2-2046-476C-A748-332C64683C39}"/>
              </a:ext>
            </a:extLst>
          </p:cNvPr>
          <p:cNvSpPr>
            <a:spLocks noGrp="1"/>
          </p:cNvSpPr>
          <p:nvPr>
            <p:ph idx="1"/>
          </p:nvPr>
        </p:nvSpPr>
        <p:spPr/>
        <p:txBody>
          <a:bodyPr>
            <a:normAutofit fontScale="85000" lnSpcReduction="10000"/>
          </a:bodyPr>
          <a:lstStyle/>
          <a:p>
            <a:r>
              <a:rPr lang="en-US" altLang="zh-CN" dirty="0" err="1"/>
              <a:t>Flink</a:t>
            </a:r>
            <a:r>
              <a:rPr lang="en-US" altLang="zh-CN" dirty="0"/>
              <a:t> </a:t>
            </a:r>
            <a:r>
              <a:rPr lang="zh-CN" altLang="en-US" dirty="0"/>
              <a:t>集成了所有常见的集群资源管理器，例如 </a:t>
            </a:r>
            <a:r>
              <a:rPr lang="en-US" altLang="zh-CN" dirty="0"/>
              <a:t>Hadoop YARN</a:t>
            </a:r>
            <a:r>
              <a:rPr lang="zh-CN" altLang="en-US" dirty="0"/>
              <a:t>、 </a:t>
            </a:r>
            <a:r>
              <a:rPr lang="en-US" altLang="zh-CN" dirty="0"/>
              <a:t>Apache Mesos </a:t>
            </a:r>
            <a:r>
              <a:rPr lang="zh-CN" altLang="en-US" dirty="0"/>
              <a:t>和 </a:t>
            </a:r>
            <a:r>
              <a:rPr lang="en-US" altLang="zh-CN" dirty="0"/>
              <a:t>Kubernetes</a:t>
            </a:r>
            <a:r>
              <a:rPr lang="zh-CN" altLang="en-US" dirty="0"/>
              <a:t>，但同时也可以作为独立集群运行。</a:t>
            </a:r>
          </a:p>
          <a:p>
            <a:r>
              <a:rPr lang="en-US" altLang="zh-CN" dirty="0" err="1"/>
              <a:t>Flink</a:t>
            </a:r>
            <a:r>
              <a:rPr lang="en-US" altLang="zh-CN" dirty="0"/>
              <a:t> </a:t>
            </a:r>
            <a:r>
              <a:rPr lang="zh-CN" altLang="en-US" dirty="0"/>
              <a:t>被设计为能够很好地工作在上述每个资源管理器中，这是通过资源管理器特定</a:t>
            </a:r>
            <a:r>
              <a:rPr lang="en-US" altLang="zh-CN" dirty="0"/>
              <a:t>(resource-manager-specific)</a:t>
            </a:r>
            <a:r>
              <a:rPr lang="zh-CN" altLang="en-US" dirty="0"/>
              <a:t>的部署模式实现的。</a:t>
            </a:r>
            <a:endParaRPr lang="en-US" altLang="zh-CN" dirty="0"/>
          </a:p>
          <a:p>
            <a:r>
              <a:rPr lang="zh-CN" altLang="en-US" dirty="0"/>
              <a:t>部署 </a:t>
            </a:r>
            <a:r>
              <a:rPr lang="en-US" altLang="zh-CN" dirty="0" err="1"/>
              <a:t>Flink</a:t>
            </a:r>
            <a:r>
              <a:rPr lang="en-US" altLang="zh-CN" dirty="0"/>
              <a:t> </a:t>
            </a:r>
            <a:r>
              <a:rPr lang="zh-CN" altLang="en-US" dirty="0"/>
              <a:t>应用程序时，</a:t>
            </a:r>
            <a:r>
              <a:rPr lang="en-US" altLang="zh-CN" dirty="0" err="1"/>
              <a:t>Flink</a:t>
            </a:r>
            <a:r>
              <a:rPr lang="en-US" altLang="zh-CN" dirty="0"/>
              <a:t> </a:t>
            </a:r>
            <a:r>
              <a:rPr lang="zh-CN" altLang="en-US" dirty="0"/>
              <a:t>会根据应用程序配置的并行性自动标识所需的资源，并从资源管理器请求这些资源。在发生故障的情况下，</a:t>
            </a:r>
            <a:r>
              <a:rPr lang="en-US" altLang="zh-CN" dirty="0" err="1"/>
              <a:t>Flink</a:t>
            </a:r>
            <a:r>
              <a:rPr lang="en-US" altLang="zh-CN" dirty="0"/>
              <a:t> </a:t>
            </a:r>
            <a:r>
              <a:rPr lang="zh-CN" altLang="en-US" dirty="0"/>
              <a:t>通过请求新资源来替换发生故障的容器。提交或控制应用程序的所有通信都是通过 </a:t>
            </a:r>
            <a:r>
              <a:rPr lang="en-US" altLang="zh-CN" dirty="0"/>
              <a:t>REST </a:t>
            </a:r>
            <a:r>
              <a:rPr lang="zh-CN" altLang="en-US" dirty="0"/>
              <a:t>调用进行的，这可以简化 </a:t>
            </a:r>
            <a:r>
              <a:rPr lang="en-US" altLang="zh-CN" dirty="0" err="1"/>
              <a:t>Flink</a:t>
            </a:r>
            <a:r>
              <a:rPr lang="en-US" altLang="zh-CN" dirty="0"/>
              <a:t> </a:t>
            </a:r>
            <a:r>
              <a:rPr lang="zh-CN" altLang="en-US" dirty="0"/>
              <a:t>与各种环境中的集成</a:t>
            </a:r>
          </a:p>
        </p:txBody>
      </p:sp>
    </p:spTree>
    <p:extLst>
      <p:ext uri="{BB962C8B-B14F-4D97-AF65-F5344CB8AC3E}">
        <p14:creationId xmlns:p14="http://schemas.microsoft.com/office/powerpoint/2010/main" val="23451969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AD6E93-E9F9-4205-8937-924792CDAEB8}"/>
              </a:ext>
            </a:extLst>
          </p:cNvPr>
          <p:cNvSpPr>
            <a:spLocks noGrp="1"/>
          </p:cNvSpPr>
          <p:nvPr>
            <p:ph type="title"/>
          </p:nvPr>
        </p:nvSpPr>
        <p:spPr/>
        <p:txBody>
          <a:bodyPr/>
          <a:lstStyle/>
          <a:p>
            <a:r>
              <a:rPr lang="zh-CN" altLang="en-US" dirty="0"/>
              <a:t>数据的多种规模应用</a:t>
            </a:r>
          </a:p>
        </p:txBody>
      </p:sp>
      <p:sp>
        <p:nvSpPr>
          <p:cNvPr id="3" name="内容占位符 2">
            <a:extLst>
              <a:ext uri="{FF2B5EF4-FFF2-40B4-BE49-F238E27FC236}">
                <a16:creationId xmlns:a16="http://schemas.microsoft.com/office/drawing/2014/main" id="{1658A37B-773A-49A2-B6F9-5BE42058FFE2}"/>
              </a:ext>
            </a:extLst>
          </p:cNvPr>
          <p:cNvSpPr>
            <a:spLocks noGrp="1"/>
          </p:cNvSpPr>
          <p:nvPr>
            <p:ph idx="1"/>
          </p:nvPr>
        </p:nvSpPr>
        <p:spPr/>
        <p:txBody>
          <a:bodyPr/>
          <a:lstStyle/>
          <a:p>
            <a:r>
              <a:rPr lang="en-US" altLang="zh-CN" dirty="0" err="1"/>
              <a:t>Flink</a:t>
            </a:r>
            <a:r>
              <a:rPr lang="en-US" altLang="zh-CN" dirty="0"/>
              <a:t> </a:t>
            </a:r>
            <a:r>
              <a:rPr lang="zh-CN" altLang="en-US" dirty="0"/>
              <a:t>旨在任意规模上运行有状态流式应用。因此，应用程序被并行化为可能数千个任务，这些任务分布在集群中并发执行。</a:t>
            </a:r>
            <a:endParaRPr lang="en-US" altLang="zh-CN" dirty="0"/>
          </a:p>
          <a:p>
            <a:r>
              <a:rPr lang="zh-CN" altLang="en-US" dirty="0"/>
              <a:t>而且 </a:t>
            </a:r>
            <a:r>
              <a:rPr lang="en-US" altLang="zh-CN" dirty="0" err="1"/>
              <a:t>Flink</a:t>
            </a:r>
            <a:r>
              <a:rPr lang="en-US" altLang="zh-CN" dirty="0"/>
              <a:t> </a:t>
            </a:r>
            <a:r>
              <a:rPr lang="zh-CN" altLang="en-US" dirty="0"/>
              <a:t>很容易维护非常大的应用程序状态。其异步和增量的检查点算法对处理延迟产生最小的影响，同时保证精确一次状态的一致性。</a:t>
            </a:r>
            <a:endParaRPr lang="en-US" altLang="zh-CN" dirty="0"/>
          </a:p>
          <a:p>
            <a:r>
              <a:rPr lang="en-US" altLang="zh-CN" dirty="0" err="1"/>
              <a:t>Flink</a:t>
            </a:r>
            <a:r>
              <a:rPr lang="en-US" altLang="zh-CN" dirty="0"/>
              <a:t> </a:t>
            </a:r>
            <a:r>
              <a:rPr lang="zh-CN" altLang="en-US" dirty="0"/>
              <a:t>可以做到每天处理数万亿的事件 可以维护几</a:t>
            </a:r>
            <a:r>
              <a:rPr lang="en-US" altLang="zh-CN" dirty="0"/>
              <a:t>TB</a:t>
            </a:r>
            <a:r>
              <a:rPr lang="zh-CN" altLang="en-US" dirty="0"/>
              <a:t>大小的状态 可以部署上千个节点的集群复制代码</a:t>
            </a:r>
          </a:p>
        </p:txBody>
      </p:sp>
    </p:spTree>
    <p:extLst>
      <p:ext uri="{BB962C8B-B14F-4D97-AF65-F5344CB8AC3E}">
        <p14:creationId xmlns:p14="http://schemas.microsoft.com/office/powerpoint/2010/main" val="22178838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761A50-27E1-4437-871D-04E7F1944882}"/>
              </a:ext>
            </a:extLst>
          </p:cNvPr>
          <p:cNvSpPr>
            <a:spLocks noGrp="1"/>
          </p:cNvSpPr>
          <p:nvPr>
            <p:ph type="title"/>
          </p:nvPr>
        </p:nvSpPr>
        <p:spPr/>
        <p:txBody>
          <a:bodyPr>
            <a:normAutofit/>
          </a:bodyPr>
          <a:lstStyle/>
          <a:p>
            <a:r>
              <a:rPr lang="zh-CN" altLang="en-US" dirty="0"/>
              <a:t>充分利用内存的性能</a:t>
            </a:r>
          </a:p>
        </p:txBody>
      </p:sp>
      <p:sp>
        <p:nvSpPr>
          <p:cNvPr id="3" name="内容占位符 2">
            <a:extLst>
              <a:ext uri="{FF2B5EF4-FFF2-40B4-BE49-F238E27FC236}">
                <a16:creationId xmlns:a16="http://schemas.microsoft.com/office/drawing/2014/main" id="{308CAB55-BFD9-405C-BB34-72D2BB71200F}"/>
              </a:ext>
            </a:extLst>
          </p:cNvPr>
          <p:cNvSpPr>
            <a:spLocks noGrp="1"/>
          </p:cNvSpPr>
          <p:nvPr>
            <p:ph idx="1"/>
          </p:nvPr>
        </p:nvSpPr>
        <p:spPr>
          <a:xfrm>
            <a:off x="457200" y="1158604"/>
            <a:ext cx="8229600" cy="2774452"/>
          </a:xfrm>
        </p:spPr>
        <p:txBody>
          <a:bodyPr>
            <a:normAutofit fontScale="85000" lnSpcReduction="10000"/>
          </a:bodyPr>
          <a:lstStyle/>
          <a:p>
            <a:r>
              <a:rPr lang="zh-CN" altLang="en-US" dirty="0"/>
              <a:t>有状态的 </a:t>
            </a:r>
            <a:r>
              <a:rPr lang="en-US" altLang="zh-CN" dirty="0" err="1"/>
              <a:t>Flink</a:t>
            </a:r>
            <a:r>
              <a:rPr lang="en-US" altLang="zh-CN" dirty="0"/>
              <a:t> </a:t>
            </a:r>
            <a:r>
              <a:rPr lang="zh-CN" altLang="en-US" dirty="0"/>
              <a:t>程序针对本地状态访问进行了优化。任务的状态始终保留在内存中，如果状态大小超过可用内存，则会保存在能高效访问的磁盘数据结构中。任务通过访问本地（通常在内存中）状态来进行所有的计算，从而产生非常低的处理延迟。</a:t>
            </a:r>
            <a:r>
              <a:rPr lang="en-US" altLang="zh-CN" dirty="0" err="1"/>
              <a:t>Flink</a:t>
            </a:r>
            <a:r>
              <a:rPr lang="en-US" altLang="zh-CN" dirty="0"/>
              <a:t> </a:t>
            </a:r>
            <a:r>
              <a:rPr lang="zh-CN" altLang="en-US" dirty="0"/>
              <a:t>通过定期和异步地对本地状态进行持久化存储来保证故障场景下精确一次的状态一致性。</a:t>
            </a:r>
          </a:p>
        </p:txBody>
      </p:sp>
      <p:pic>
        <p:nvPicPr>
          <p:cNvPr id="5" name="图片 4">
            <a:extLst>
              <a:ext uri="{FF2B5EF4-FFF2-40B4-BE49-F238E27FC236}">
                <a16:creationId xmlns:a16="http://schemas.microsoft.com/office/drawing/2014/main" id="{05FC5080-C156-4F9D-A5AD-F9DC271076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0956" y="4074982"/>
            <a:ext cx="8396262" cy="1900016"/>
          </a:xfrm>
          <a:prstGeom prst="rect">
            <a:avLst/>
          </a:prstGeom>
        </p:spPr>
      </p:pic>
    </p:spTree>
    <p:extLst>
      <p:ext uri="{BB962C8B-B14F-4D97-AF65-F5344CB8AC3E}">
        <p14:creationId xmlns:p14="http://schemas.microsoft.com/office/powerpoint/2010/main" val="33502620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8108DF1-6C2A-4E02-B735-D82AEA518D20}"/>
              </a:ext>
            </a:extLst>
          </p:cNvPr>
          <p:cNvSpPr>
            <a:spLocks noGrp="1"/>
          </p:cNvSpPr>
          <p:nvPr>
            <p:ph type="ctrTitle"/>
          </p:nvPr>
        </p:nvSpPr>
        <p:spPr/>
        <p:txBody>
          <a:bodyPr/>
          <a:lstStyle/>
          <a:p>
            <a:r>
              <a:rPr lang="en-US" altLang="zh-CN" dirty="0" err="1"/>
              <a:t>Flink</a:t>
            </a:r>
            <a:r>
              <a:rPr lang="en-US" altLang="zh-CN" dirty="0"/>
              <a:t> </a:t>
            </a:r>
            <a:r>
              <a:rPr lang="zh-CN" altLang="en-US" dirty="0"/>
              <a:t>在快手实时多维分析场景的应用</a:t>
            </a:r>
          </a:p>
        </p:txBody>
      </p:sp>
      <p:sp>
        <p:nvSpPr>
          <p:cNvPr id="5" name="副标题 4">
            <a:extLst>
              <a:ext uri="{FF2B5EF4-FFF2-40B4-BE49-F238E27FC236}">
                <a16:creationId xmlns:a16="http://schemas.microsoft.com/office/drawing/2014/main" id="{A9F028FB-6BC0-4548-AA70-07A40FE943FE}"/>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9468670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37D57-B31E-4CEE-A141-9AD131262099}"/>
              </a:ext>
            </a:extLst>
          </p:cNvPr>
          <p:cNvSpPr>
            <a:spLocks noGrp="1"/>
          </p:cNvSpPr>
          <p:nvPr>
            <p:ph type="title"/>
          </p:nvPr>
        </p:nvSpPr>
        <p:spPr/>
        <p:txBody>
          <a:bodyPr/>
          <a:lstStyle/>
          <a:p>
            <a:r>
              <a:rPr lang="en-US" altLang="zh-CN" dirty="0" err="1"/>
              <a:t>Flink</a:t>
            </a:r>
            <a:r>
              <a:rPr lang="zh-CN" altLang="en-US" dirty="0"/>
              <a:t>在快手中的应用</a:t>
            </a:r>
          </a:p>
        </p:txBody>
      </p:sp>
      <p:sp>
        <p:nvSpPr>
          <p:cNvPr id="3" name="内容占位符 2">
            <a:extLst>
              <a:ext uri="{FF2B5EF4-FFF2-40B4-BE49-F238E27FC236}">
                <a16:creationId xmlns:a16="http://schemas.microsoft.com/office/drawing/2014/main" id="{3A71DC36-37A7-47A8-AD16-63D2C50E13AB}"/>
              </a:ext>
            </a:extLst>
          </p:cNvPr>
          <p:cNvSpPr>
            <a:spLocks noGrp="1"/>
          </p:cNvSpPr>
          <p:nvPr>
            <p:ph idx="1"/>
          </p:nvPr>
        </p:nvSpPr>
        <p:spPr>
          <a:xfrm>
            <a:off x="457200" y="1158604"/>
            <a:ext cx="8229600" cy="1334292"/>
          </a:xfrm>
        </p:spPr>
        <p:txBody>
          <a:bodyPr>
            <a:normAutofit fontScale="70000" lnSpcReduction="20000"/>
          </a:bodyPr>
          <a:lstStyle/>
          <a:p>
            <a:r>
              <a:rPr lang="zh-CN" altLang="en-US" dirty="0"/>
              <a:t>作为短视频分享跟直播的平台，快手有诸多业务场景应用了 </a:t>
            </a:r>
            <a:r>
              <a:rPr lang="en-US" altLang="zh-CN" dirty="0" err="1"/>
              <a:t>Flink</a:t>
            </a:r>
            <a:r>
              <a:rPr lang="zh-CN" altLang="en-US" dirty="0"/>
              <a:t>，包括短视频、直播的质量监控、用户增长分析、实时数据处理、直播 </a:t>
            </a:r>
            <a:r>
              <a:rPr lang="en-US" altLang="zh-CN" dirty="0"/>
              <a:t>CDN </a:t>
            </a:r>
            <a:r>
              <a:rPr lang="zh-CN" altLang="en-US" dirty="0"/>
              <a:t>调度等。</a:t>
            </a:r>
          </a:p>
        </p:txBody>
      </p:sp>
    </p:spTree>
    <p:extLst>
      <p:ext uri="{BB962C8B-B14F-4D97-AF65-F5344CB8AC3E}">
        <p14:creationId xmlns:p14="http://schemas.microsoft.com/office/powerpoint/2010/main" val="3002008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8F3A175-8B2A-4A34-88E2-66B2B3EBD787}"/>
              </a:ext>
            </a:extLst>
          </p:cNvPr>
          <p:cNvSpPr>
            <a:spLocks noGrp="1"/>
          </p:cNvSpPr>
          <p:nvPr>
            <p:ph type="title"/>
          </p:nvPr>
        </p:nvSpPr>
        <p:spPr/>
        <p:txBody>
          <a:bodyPr/>
          <a:lstStyle/>
          <a:p>
            <a:r>
              <a:rPr lang="zh-CN" altLang="en-US" dirty="0"/>
              <a:t>快手应用场景</a:t>
            </a:r>
          </a:p>
        </p:txBody>
      </p:sp>
      <p:pic>
        <p:nvPicPr>
          <p:cNvPr id="6" name="图片 5">
            <a:extLst>
              <a:ext uri="{FF2B5EF4-FFF2-40B4-BE49-F238E27FC236}">
                <a16:creationId xmlns:a16="http://schemas.microsoft.com/office/drawing/2014/main" id="{5637CB10-BDED-4897-AF7F-00D02945B83A}"/>
              </a:ext>
            </a:extLst>
          </p:cNvPr>
          <p:cNvPicPr>
            <a:picLocks noChangeAspect="1"/>
          </p:cNvPicPr>
          <p:nvPr/>
        </p:nvPicPr>
        <p:blipFill>
          <a:blip r:embed="rId3"/>
          <a:stretch>
            <a:fillRect/>
          </a:stretch>
        </p:blipFill>
        <p:spPr>
          <a:xfrm>
            <a:off x="561539" y="1124744"/>
            <a:ext cx="8020921" cy="4608512"/>
          </a:xfrm>
          <a:prstGeom prst="rect">
            <a:avLst/>
          </a:prstGeom>
        </p:spPr>
      </p:pic>
    </p:spTree>
    <p:extLst>
      <p:ext uri="{BB962C8B-B14F-4D97-AF65-F5344CB8AC3E}">
        <p14:creationId xmlns:p14="http://schemas.microsoft.com/office/powerpoint/2010/main" val="2817393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E67FC0-1DDE-4010-B75B-2D90CA392DFF}"/>
              </a:ext>
            </a:extLst>
          </p:cNvPr>
          <p:cNvSpPr>
            <a:spLocks noGrp="1"/>
          </p:cNvSpPr>
          <p:nvPr>
            <p:ph type="title"/>
          </p:nvPr>
        </p:nvSpPr>
        <p:spPr/>
        <p:txBody>
          <a:bodyPr/>
          <a:lstStyle/>
          <a:p>
            <a:r>
              <a:rPr lang="zh-CN" altLang="en-US" dirty="0"/>
              <a:t>大数据</a:t>
            </a:r>
            <a:r>
              <a:rPr lang="en-US" altLang="zh-CN" dirty="0"/>
              <a:t>4V</a:t>
            </a:r>
            <a:r>
              <a:rPr lang="zh-CN" altLang="en-US" dirty="0"/>
              <a:t>特征</a:t>
            </a:r>
          </a:p>
        </p:txBody>
      </p:sp>
      <p:sp>
        <p:nvSpPr>
          <p:cNvPr id="4" name="矩形 4">
            <a:extLst>
              <a:ext uri="{FF2B5EF4-FFF2-40B4-BE49-F238E27FC236}">
                <a16:creationId xmlns:a16="http://schemas.microsoft.com/office/drawing/2014/main" id="{F1982716-36E8-41CD-B794-BB08E682E656}"/>
              </a:ext>
            </a:extLst>
          </p:cNvPr>
          <p:cNvSpPr/>
          <p:nvPr/>
        </p:nvSpPr>
        <p:spPr>
          <a:xfrm>
            <a:off x="314953" y="6040968"/>
            <a:ext cx="8433361" cy="579699"/>
          </a:xfrm>
          <a:prstGeom prst="rect">
            <a:avLst/>
          </a:prstGeom>
          <a:solidFill>
            <a:srgbClr val="FFFFFF"/>
          </a:solidFill>
          <a:ln w="25400" cap="flat" cmpd="sng" algn="ctr">
            <a:solidFill>
              <a:srgbClr val="00C600"/>
            </a:solidFill>
            <a:prstDash val="solid"/>
          </a:ln>
          <a:effectLst>
            <a:outerShdw blurRad="50800" dist="38100" dir="2700000" algn="tl" rotWithShape="0">
              <a:prstClr val="black">
                <a:alpha val="40000"/>
              </a:prstClr>
            </a:outerShdw>
          </a:effectLst>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cs typeface="Arial"/>
              </a:rPr>
              <a:t>“大量化(Volume)、多样化(Variety)、快速化(Velocity)、价值密度低(Value)”就就是“大数据”得显著特征,或者说,只有具备这些特点得数据,才就是大数据。</a:t>
            </a:r>
          </a:p>
        </p:txBody>
      </p:sp>
      <p:grpSp>
        <p:nvGrpSpPr>
          <p:cNvPr id="5" name="矩形 2">
            <a:extLst>
              <a:ext uri="{FF2B5EF4-FFF2-40B4-BE49-F238E27FC236}">
                <a16:creationId xmlns:a16="http://schemas.microsoft.com/office/drawing/2014/main" id="{A961BB7A-31CC-4F04-8B8A-B9E750ACF153}"/>
              </a:ext>
            </a:extLst>
          </p:cNvPr>
          <p:cNvGrpSpPr/>
          <p:nvPr/>
        </p:nvGrpSpPr>
        <p:grpSpPr>
          <a:xfrm>
            <a:off x="471488" y="1451248"/>
            <a:ext cx="2524125" cy="1376362"/>
            <a:chOff x="307" y="849"/>
            <a:chExt cx="1590" cy="867"/>
          </a:xfrm>
        </p:grpSpPr>
        <p:pic>
          <p:nvPicPr>
            <p:cNvPr id="6" name="矩形 2">
              <a:extLst>
                <a:ext uri="{FF2B5EF4-FFF2-40B4-BE49-F238E27FC236}">
                  <a16:creationId xmlns:a16="http://schemas.microsoft.com/office/drawing/2014/main" id="{2D77CC5B-014F-43CE-8E5C-69647748234A}"/>
                </a:ext>
              </a:extLst>
            </p:cNvPr>
            <p:cNvPicPr/>
            <p:nvPr/>
          </p:nvPicPr>
          <p:blipFill>
            <a:blip r:embed="rId3"/>
            <a:stretch>
              <a:fillRect/>
            </a:stretch>
          </p:blipFill>
          <p:spPr>
            <a:xfrm>
              <a:off x="307" y="849"/>
              <a:ext cx="1590" cy="867"/>
            </a:xfrm>
            <a:prstGeom prst="rect">
              <a:avLst/>
            </a:prstGeom>
            <a:noFill/>
            <a:ln>
              <a:miter lim="800000"/>
            </a:ln>
          </p:spPr>
        </p:pic>
        <p:sp>
          <p:nvSpPr>
            <p:cNvPr id="7" name="矩形 6">
              <a:extLst>
                <a:ext uri="{FF2B5EF4-FFF2-40B4-BE49-F238E27FC236}">
                  <a16:creationId xmlns:a16="http://schemas.microsoft.com/office/drawing/2014/main" id="{2B9B06C6-D92F-42C2-A0E2-8DF4F7A2F841}"/>
                </a:ext>
              </a:extLst>
            </p:cNvPr>
            <p:cNvSpPr/>
            <p:nvPr/>
          </p:nvSpPr>
          <p:spPr>
            <a:xfrm>
              <a:off x="315" y="855"/>
              <a:ext cx="1575" cy="85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体量Volume</a:t>
              </a:r>
            </a:p>
          </p:txBody>
        </p:sp>
      </p:grpSp>
      <p:grpSp>
        <p:nvGrpSpPr>
          <p:cNvPr id="8" name="矩形 3">
            <a:extLst>
              <a:ext uri="{FF2B5EF4-FFF2-40B4-BE49-F238E27FC236}">
                <a16:creationId xmlns:a16="http://schemas.microsoft.com/office/drawing/2014/main" id="{96B63E99-65BA-42B7-8092-07F88FFC56A6}"/>
              </a:ext>
            </a:extLst>
          </p:cNvPr>
          <p:cNvGrpSpPr/>
          <p:nvPr/>
        </p:nvGrpSpPr>
        <p:grpSpPr>
          <a:xfrm>
            <a:off x="434975" y="2786335"/>
            <a:ext cx="2597150" cy="1382712"/>
            <a:chOff x="284" y="1690"/>
            <a:chExt cx="1636" cy="871"/>
          </a:xfrm>
        </p:grpSpPr>
        <p:pic>
          <p:nvPicPr>
            <p:cNvPr id="9" name="矩形 3">
              <a:extLst>
                <a:ext uri="{FF2B5EF4-FFF2-40B4-BE49-F238E27FC236}">
                  <a16:creationId xmlns:a16="http://schemas.microsoft.com/office/drawing/2014/main" id="{8B26EE05-2067-4103-8533-B6D294F85688}"/>
                </a:ext>
              </a:extLst>
            </p:cNvPr>
            <p:cNvPicPr/>
            <p:nvPr/>
          </p:nvPicPr>
          <p:blipFill>
            <a:blip r:embed="rId4"/>
            <a:stretch>
              <a:fillRect/>
            </a:stretch>
          </p:blipFill>
          <p:spPr>
            <a:xfrm>
              <a:off x="284" y="1690"/>
              <a:ext cx="1636" cy="871"/>
            </a:xfrm>
            <a:prstGeom prst="rect">
              <a:avLst/>
            </a:prstGeom>
            <a:noFill/>
            <a:ln>
              <a:miter lim="800000"/>
            </a:ln>
          </p:spPr>
        </p:pic>
        <p:sp>
          <p:nvSpPr>
            <p:cNvPr id="10" name="矩形 9">
              <a:extLst>
                <a:ext uri="{FF2B5EF4-FFF2-40B4-BE49-F238E27FC236}">
                  <a16:creationId xmlns:a16="http://schemas.microsoft.com/office/drawing/2014/main" id="{AF790147-4B57-4337-9DA5-E00D94AB7E97}"/>
                </a:ext>
              </a:extLst>
            </p:cNvPr>
            <p:cNvSpPr/>
            <p:nvPr/>
          </p:nvSpPr>
          <p:spPr>
            <a:xfrm>
              <a:off x="315" y="1710"/>
              <a:ext cx="1575"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多样性</a:t>
              </a:r>
              <a:r>
                <a:rPr lang="en-US" altLang="zh-TW" sz="2400" kern="0">
                  <a:solidFill>
                    <a:srgbClr val="000000"/>
                  </a:solidFill>
                  <a:latin typeface="Calibri" panose="020F0502020204030204" pitchFamily="34" charset="0"/>
                  <a:ea typeface="PMingLiU" pitchFamily="18" charset="-120"/>
                </a:rPr>
                <a:t>Variety</a:t>
              </a:r>
            </a:p>
          </p:txBody>
        </p:sp>
      </p:grpSp>
      <p:grpSp>
        <p:nvGrpSpPr>
          <p:cNvPr id="11" name="矩形 4">
            <a:extLst>
              <a:ext uri="{FF2B5EF4-FFF2-40B4-BE49-F238E27FC236}">
                <a16:creationId xmlns:a16="http://schemas.microsoft.com/office/drawing/2014/main" id="{FEB179AC-25D9-4113-8BF2-066B9F7A2480}"/>
              </a:ext>
            </a:extLst>
          </p:cNvPr>
          <p:cNvGrpSpPr/>
          <p:nvPr/>
        </p:nvGrpSpPr>
        <p:grpSpPr>
          <a:xfrm>
            <a:off x="434975" y="4151585"/>
            <a:ext cx="2597150" cy="1236662"/>
            <a:chOff x="284" y="2550"/>
            <a:chExt cx="1636" cy="779"/>
          </a:xfrm>
        </p:grpSpPr>
        <p:pic>
          <p:nvPicPr>
            <p:cNvPr id="12" name="矩形 4">
              <a:extLst>
                <a:ext uri="{FF2B5EF4-FFF2-40B4-BE49-F238E27FC236}">
                  <a16:creationId xmlns:a16="http://schemas.microsoft.com/office/drawing/2014/main" id="{45633C40-6BCA-4819-9C10-0B927D2C9A1B}"/>
                </a:ext>
              </a:extLst>
            </p:cNvPr>
            <p:cNvPicPr/>
            <p:nvPr/>
          </p:nvPicPr>
          <p:blipFill>
            <a:blip r:embed="rId5"/>
            <a:stretch>
              <a:fillRect/>
            </a:stretch>
          </p:blipFill>
          <p:spPr>
            <a:xfrm>
              <a:off x="284" y="2550"/>
              <a:ext cx="1636" cy="779"/>
            </a:xfrm>
            <a:prstGeom prst="rect">
              <a:avLst/>
            </a:prstGeom>
            <a:noFill/>
            <a:ln>
              <a:miter lim="800000"/>
            </a:ln>
          </p:spPr>
        </p:pic>
        <p:sp>
          <p:nvSpPr>
            <p:cNvPr id="13" name="矩形 12">
              <a:extLst>
                <a:ext uri="{FF2B5EF4-FFF2-40B4-BE49-F238E27FC236}">
                  <a16:creationId xmlns:a16="http://schemas.microsoft.com/office/drawing/2014/main" id="{82EBF8E5-E6E1-4ED1-B835-32A750B041DB}"/>
                </a:ext>
              </a:extLst>
            </p:cNvPr>
            <p:cNvSpPr/>
            <p:nvPr/>
          </p:nvSpPr>
          <p:spPr>
            <a:xfrm>
              <a:off x="315" y="2565"/>
              <a:ext cx="1575" cy="72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a:solidFill>
                    <a:srgbClr val="000000"/>
                  </a:solidFill>
                  <a:latin typeface="Calibri" panose="020F0502020204030204" pitchFamily="34" charset="0"/>
                  <a:ea typeface="黑体" panose="02010609060101010101" pitchFamily="2" charset="-122"/>
                </a:rPr>
                <a:t>价值密度Value</a:t>
              </a:r>
            </a:p>
          </p:txBody>
        </p:sp>
      </p:grpSp>
      <p:grpSp>
        <p:nvGrpSpPr>
          <p:cNvPr id="14" name="矩形 5">
            <a:extLst>
              <a:ext uri="{FF2B5EF4-FFF2-40B4-BE49-F238E27FC236}">
                <a16:creationId xmlns:a16="http://schemas.microsoft.com/office/drawing/2014/main" id="{CD9DB598-0431-4FF0-995A-B3F138AF42C4}"/>
              </a:ext>
            </a:extLst>
          </p:cNvPr>
          <p:cNvGrpSpPr/>
          <p:nvPr/>
        </p:nvGrpSpPr>
        <p:grpSpPr>
          <a:xfrm>
            <a:off x="434975" y="5504135"/>
            <a:ext cx="2597150" cy="1165225"/>
            <a:chOff x="284" y="3402"/>
            <a:chExt cx="1636" cy="734"/>
          </a:xfrm>
        </p:grpSpPr>
        <p:pic>
          <p:nvPicPr>
            <p:cNvPr id="15" name="矩形 5">
              <a:extLst>
                <a:ext uri="{FF2B5EF4-FFF2-40B4-BE49-F238E27FC236}">
                  <a16:creationId xmlns:a16="http://schemas.microsoft.com/office/drawing/2014/main" id="{2B617AA5-AC86-4BFF-B398-C140FCDA80A5}"/>
                </a:ext>
              </a:extLst>
            </p:cNvPr>
            <p:cNvPicPr/>
            <p:nvPr/>
          </p:nvPicPr>
          <p:blipFill>
            <a:blip r:embed="rId6"/>
            <a:stretch>
              <a:fillRect/>
            </a:stretch>
          </p:blipFill>
          <p:spPr>
            <a:xfrm>
              <a:off x="284" y="3402"/>
              <a:ext cx="1636" cy="734"/>
            </a:xfrm>
            <a:prstGeom prst="rect">
              <a:avLst/>
            </a:prstGeom>
            <a:noFill/>
            <a:ln>
              <a:miter lim="800000"/>
            </a:ln>
          </p:spPr>
        </p:pic>
        <p:sp>
          <p:nvSpPr>
            <p:cNvPr id="16" name="矩形 15">
              <a:extLst>
                <a:ext uri="{FF2B5EF4-FFF2-40B4-BE49-F238E27FC236}">
                  <a16:creationId xmlns:a16="http://schemas.microsoft.com/office/drawing/2014/main" id="{1D6A4955-47C9-4841-A0ED-58DFBFA022CE}"/>
                </a:ext>
              </a:extLst>
            </p:cNvPr>
            <p:cNvSpPr/>
            <p:nvPr/>
          </p:nvSpPr>
          <p:spPr>
            <a:xfrm>
              <a:off x="315" y="3420"/>
              <a:ext cx="1575" cy="67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algn="ctr"/>
              <a:r>
                <a:rPr sz="2400" kern="0" dirty="0">
                  <a:solidFill>
                    <a:srgbClr val="000000"/>
                  </a:solidFill>
                  <a:latin typeface="Calibri" panose="020F0502020204030204" pitchFamily="34" charset="0"/>
                  <a:ea typeface="黑体" panose="02010609060101010101" pitchFamily="2" charset="-122"/>
                </a:rPr>
                <a:t>速度</a:t>
              </a:r>
              <a:r>
                <a:rPr lang="en-US" altLang="zh-TW" sz="2400" kern="0" dirty="0">
                  <a:solidFill>
                    <a:srgbClr val="000000"/>
                  </a:solidFill>
                  <a:latin typeface="Calibri" panose="020F0502020204030204" pitchFamily="34" charset="0"/>
                  <a:ea typeface="PMingLiU" pitchFamily="18" charset="-120"/>
                </a:rPr>
                <a:t>Velocity</a:t>
              </a:r>
            </a:p>
          </p:txBody>
        </p:sp>
      </p:grpSp>
      <p:grpSp>
        <p:nvGrpSpPr>
          <p:cNvPr id="17" name="矩形 7">
            <a:extLst>
              <a:ext uri="{FF2B5EF4-FFF2-40B4-BE49-F238E27FC236}">
                <a16:creationId xmlns:a16="http://schemas.microsoft.com/office/drawing/2014/main" id="{BAB68D62-6C52-4810-884D-2BF968883C89}"/>
              </a:ext>
            </a:extLst>
          </p:cNvPr>
          <p:cNvGrpSpPr/>
          <p:nvPr/>
        </p:nvGrpSpPr>
        <p:grpSpPr>
          <a:xfrm>
            <a:off x="2916238" y="2492648"/>
            <a:ext cx="5992812" cy="1841500"/>
            <a:chOff x="1847" y="1505"/>
            <a:chExt cx="3775" cy="1160"/>
          </a:xfrm>
        </p:grpSpPr>
        <p:pic>
          <p:nvPicPr>
            <p:cNvPr id="18" name="矩形 7">
              <a:extLst>
                <a:ext uri="{FF2B5EF4-FFF2-40B4-BE49-F238E27FC236}">
                  <a16:creationId xmlns:a16="http://schemas.microsoft.com/office/drawing/2014/main" id="{FEEBEB40-7912-434D-90BD-2A53AFCC1144}"/>
                </a:ext>
              </a:extLst>
            </p:cNvPr>
            <p:cNvPicPr/>
            <p:nvPr/>
          </p:nvPicPr>
          <p:blipFill>
            <a:blip r:embed="rId7"/>
            <a:stretch>
              <a:fillRect/>
            </a:stretch>
          </p:blipFill>
          <p:spPr>
            <a:xfrm>
              <a:off x="1847" y="1505"/>
              <a:ext cx="3775" cy="1160"/>
            </a:xfrm>
            <a:prstGeom prst="rect">
              <a:avLst/>
            </a:prstGeom>
            <a:noFill/>
            <a:ln>
              <a:miter lim="800000"/>
            </a:ln>
          </p:spPr>
        </p:pic>
        <p:sp>
          <p:nvSpPr>
            <p:cNvPr id="19" name="矩形 18">
              <a:extLst>
                <a:ext uri="{FF2B5EF4-FFF2-40B4-BE49-F238E27FC236}">
                  <a16:creationId xmlns:a16="http://schemas.microsoft.com/office/drawing/2014/main" id="{335FDC77-84C0-49BC-B8F8-BE30D3300E55}"/>
                </a:ext>
              </a:extLst>
            </p:cNvPr>
            <p:cNvSpPr/>
            <p:nvPr/>
          </p:nvSpPr>
          <p:spPr>
            <a:xfrm>
              <a:off x="2025" y="1665"/>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dirty="0">
                <a:solidFill>
                  <a:srgbClr val="000000"/>
                </a:solidFill>
                <a:latin typeface="Calibri" panose="020F0502020204030204" pitchFamily="34" charset="0"/>
                <a:ea typeface="黑体" panose="02010609060101010101" pitchFamily="2" charset="-122"/>
              </a:endParaRPr>
            </a:p>
            <a:p>
              <a:r>
                <a:rPr kern="0" dirty="0">
                  <a:solidFill>
                    <a:srgbClr val="000000"/>
                  </a:solidFill>
                  <a:latin typeface="Calibri" panose="020F0502020204030204" pitchFamily="34" charset="0"/>
                  <a:ea typeface="黑体" panose="02010609060101010101" pitchFamily="2" charset="-122"/>
                </a:rPr>
                <a:t>大数据的异构和多样性</a:t>
              </a:r>
            </a:p>
            <a:p>
              <a:r>
                <a:rPr kern="0" dirty="0">
                  <a:solidFill>
                    <a:srgbClr val="000000"/>
                  </a:solidFill>
                  <a:latin typeface="Calibri" panose="020F0502020204030204" pitchFamily="34" charset="0"/>
                  <a:ea typeface="黑体" panose="02010609060101010101" pitchFamily="2" charset="-122"/>
                </a:rPr>
                <a:t>很多不同形式（文本、图像、视频、机器数据）</a:t>
              </a:r>
            </a:p>
            <a:p>
              <a:r>
                <a:rPr kern="0" dirty="0">
                  <a:solidFill>
                    <a:srgbClr val="000000"/>
                  </a:solidFill>
                  <a:latin typeface="Calibri" panose="020F0502020204030204" pitchFamily="34" charset="0"/>
                  <a:ea typeface="黑体" panose="02010609060101010101" pitchFamily="2" charset="-122"/>
                </a:rPr>
                <a:t>无模式或者模式不明显</a:t>
              </a:r>
            </a:p>
            <a:p>
              <a:r>
                <a:rPr kern="0" dirty="0">
                  <a:solidFill>
                    <a:srgbClr val="000000"/>
                  </a:solidFill>
                  <a:latin typeface="Calibri" panose="020F0502020204030204" pitchFamily="34" charset="0"/>
                  <a:ea typeface="黑体" panose="02010609060101010101" pitchFamily="2" charset="-122"/>
                </a:rPr>
                <a:t>不连贯的语法或句义</a:t>
              </a:r>
            </a:p>
            <a:p>
              <a:endParaRPr kern="0" dirty="0">
                <a:solidFill>
                  <a:srgbClr val="000000"/>
                </a:solidFill>
                <a:latin typeface="Calibri" panose="020F0502020204030204" pitchFamily="34" charset="0"/>
                <a:ea typeface="黑体" panose="02010609060101010101" pitchFamily="2" charset="-122"/>
              </a:endParaRPr>
            </a:p>
          </p:txBody>
        </p:sp>
      </p:grpSp>
      <p:grpSp>
        <p:nvGrpSpPr>
          <p:cNvPr id="20" name="矩形 8">
            <a:extLst>
              <a:ext uri="{FF2B5EF4-FFF2-40B4-BE49-F238E27FC236}">
                <a16:creationId xmlns:a16="http://schemas.microsoft.com/office/drawing/2014/main" id="{6AA64A95-98BC-4708-A882-BA34A1121657}"/>
              </a:ext>
            </a:extLst>
          </p:cNvPr>
          <p:cNvGrpSpPr/>
          <p:nvPr/>
        </p:nvGrpSpPr>
        <p:grpSpPr>
          <a:xfrm>
            <a:off x="2893814" y="3906317"/>
            <a:ext cx="5992812" cy="1839912"/>
            <a:chOff x="1847" y="2358"/>
            <a:chExt cx="3775" cy="1159"/>
          </a:xfrm>
        </p:grpSpPr>
        <p:pic>
          <p:nvPicPr>
            <p:cNvPr id="21" name="矩形 8">
              <a:extLst>
                <a:ext uri="{FF2B5EF4-FFF2-40B4-BE49-F238E27FC236}">
                  <a16:creationId xmlns:a16="http://schemas.microsoft.com/office/drawing/2014/main" id="{739B5960-60A4-4D56-9819-B5D800ABD03A}"/>
                </a:ext>
              </a:extLst>
            </p:cNvPr>
            <p:cNvPicPr/>
            <p:nvPr/>
          </p:nvPicPr>
          <p:blipFill>
            <a:blip r:embed="rId7"/>
            <a:stretch>
              <a:fillRect/>
            </a:stretch>
          </p:blipFill>
          <p:spPr>
            <a:xfrm>
              <a:off x="1847" y="2358"/>
              <a:ext cx="3775" cy="1159"/>
            </a:xfrm>
            <a:prstGeom prst="rect">
              <a:avLst/>
            </a:prstGeom>
            <a:noFill/>
            <a:ln>
              <a:miter lim="800000"/>
            </a:ln>
          </p:spPr>
        </p:pic>
        <p:sp>
          <p:nvSpPr>
            <p:cNvPr id="22" name="矩形 21">
              <a:extLst>
                <a:ext uri="{FF2B5EF4-FFF2-40B4-BE49-F238E27FC236}">
                  <a16:creationId xmlns:a16="http://schemas.microsoft.com/office/drawing/2014/main" id="{42401F69-A81E-4C37-BF3A-931B0FBE6DD8}"/>
                </a:ext>
              </a:extLst>
            </p:cNvPr>
            <p:cNvSpPr/>
            <p:nvPr/>
          </p:nvSpPr>
          <p:spPr>
            <a:xfrm>
              <a:off x="2025" y="2520"/>
              <a:ext cx="3420" cy="81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a:solidFill>
                  <a:srgbClr val="000000"/>
                </a:solidFill>
                <a:latin typeface="Calibri" panose="020F0502020204030204" pitchFamily="34" charset="0"/>
                <a:ea typeface="黑体" panose="02010609060101010101" pitchFamily="2" charset="-122"/>
              </a:endParaRPr>
            </a:p>
            <a:p>
              <a:r>
                <a:rPr kern="0">
                  <a:solidFill>
                    <a:srgbClr val="000000"/>
                  </a:solidFill>
                  <a:latin typeface="Calibri" panose="020F0502020204030204" pitchFamily="34" charset="0"/>
                  <a:ea typeface="黑体" panose="02010609060101010101" pitchFamily="2" charset="-122"/>
                </a:rPr>
                <a:t>大量的不相关信息</a:t>
              </a:r>
            </a:p>
            <a:p>
              <a:r>
                <a:rPr kern="0">
                  <a:solidFill>
                    <a:srgbClr val="000000"/>
                  </a:solidFill>
                  <a:latin typeface="Calibri" panose="020F0502020204030204" pitchFamily="34" charset="0"/>
                  <a:ea typeface="黑体" panose="02010609060101010101" pitchFamily="2" charset="-122"/>
                </a:rPr>
                <a:t>对未来趋势与模式的可预测分析</a:t>
              </a:r>
            </a:p>
            <a:p>
              <a:r>
                <a:rPr kern="0">
                  <a:solidFill>
                    <a:srgbClr val="000000"/>
                  </a:solidFill>
                  <a:latin typeface="Calibri" panose="020F0502020204030204" pitchFamily="34" charset="0"/>
                  <a:ea typeface="黑体" panose="02010609060101010101" pitchFamily="2" charset="-122"/>
                </a:rPr>
                <a:t>深度复杂分析（机器学习、人工智能Vs传统商务智能(咨询、报告等）</a:t>
              </a:r>
            </a:p>
            <a:p>
              <a:endParaRPr kern="0">
                <a:solidFill>
                  <a:srgbClr val="000000"/>
                </a:solidFill>
                <a:latin typeface="Calibri" panose="020F0502020204030204" pitchFamily="34" charset="0"/>
                <a:ea typeface="黑体" panose="02010609060101010101" pitchFamily="2" charset="-122"/>
              </a:endParaRPr>
            </a:p>
          </p:txBody>
        </p:sp>
      </p:grpSp>
      <p:grpSp>
        <p:nvGrpSpPr>
          <p:cNvPr id="24" name="矩形 9">
            <a:extLst>
              <a:ext uri="{FF2B5EF4-FFF2-40B4-BE49-F238E27FC236}">
                <a16:creationId xmlns:a16="http://schemas.microsoft.com/office/drawing/2014/main" id="{94821F4B-F82D-4E3C-932E-C4CE2531D2B2}"/>
              </a:ext>
            </a:extLst>
          </p:cNvPr>
          <p:cNvGrpSpPr/>
          <p:nvPr/>
        </p:nvGrpSpPr>
        <p:grpSpPr>
          <a:xfrm>
            <a:off x="2920802" y="5324747"/>
            <a:ext cx="5992812" cy="1554162"/>
            <a:chOff x="1759" y="3245"/>
            <a:chExt cx="3775" cy="979"/>
          </a:xfrm>
        </p:grpSpPr>
        <p:pic>
          <p:nvPicPr>
            <p:cNvPr id="25" name="矩形 9">
              <a:extLst>
                <a:ext uri="{FF2B5EF4-FFF2-40B4-BE49-F238E27FC236}">
                  <a16:creationId xmlns:a16="http://schemas.microsoft.com/office/drawing/2014/main" id="{CADE283C-5AA2-4B24-81BB-D1FA6DC5EA2C}"/>
                </a:ext>
              </a:extLst>
            </p:cNvPr>
            <p:cNvPicPr/>
            <p:nvPr/>
          </p:nvPicPr>
          <p:blipFill>
            <a:blip r:embed="rId8"/>
            <a:stretch>
              <a:fillRect/>
            </a:stretch>
          </p:blipFill>
          <p:spPr>
            <a:xfrm>
              <a:off x="1759" y="3245"/>
              <a:ext cx="3775" cy="979"/>
            </a:xfrm>
            <a:prstGeom prst="rect">
              <a:avLst/>
            </a:prstGeom>
            <a:noFill/>
            <a:ln>
              <a:miter lim="800000"/>
            </a:ln>
          </p:spPr>
        </p:pic>
        <p:sp>
          <p:nvSpPr>
            <p:cNvPr id="26" name="矩形 25">
              <a:extLst>
                <a:ext uri="{FF2B5EF4-FFF2-40B4-BE49-F238E27FC236}">
                  <a16:creationId xmlns:a16="http://schemas.microsoft.com/office/drawing/2014/main" id="{0AA00BC4-BBC8-4534-93B7-69E738A3D2BF}"/>
                </a:ext>
              </a:extLst>
            </p:cNvPr>
            <p:cNvSpPr/>
            <p:nvPr/>
          </p:nvSpPr>
          <p:spPr>
            <a:xfrm>
              <a:off x="2025" y="3420"/>
              <a:ext cx="3420" cy="630"/>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endParaRPr kern="0" dirty="0">
                <a:solidFill>
                  <a:srgbClr val="000000"/>
                </a:solidFill>
                <a:latin typeface="Calibri" panose="020F0502020204030204" pitchFamily="34" charset="0"/>
                <a:ea typeface="黑体" panose="02010609060101010101" pitchFamily="2" charset="-122"/>
              </a:endParaRPr>
            </a:p>
            <a:p>
              <a:r>
                <a:rPr i="1" kern="0" dirty="0">
                  <a:solidFill>
                    <a:srgbClr val="000000"/>
                  </a:solidFill>
                  <a:latin typeface="Calibri" panose="020F0502020204030204" pitchFamily="34" charset="0"/>
                  <a:ea typeface="黑体" panose="02010609060101010101" pitchFamily="2" charset="-122"/>
                </a:rPr>
                <a:t>实时分析</a:t>
              </a:r>
              <a:r>
                <a:rPr kern="0" dirty="0">
                  <a:solidFill>
                    <a:srgbClr val="000000"/>
                  </a:solidFill>
                  <a:latin typeface="Calibri" panose="020F0502020204030204" pitchFamily="34" charset="0"/>
                  <a:ea typeface="黑体" panose="02010609060101010101" pitchFamily="2" charset="-122"/>
                </a:rPr>
                <a:t>而非批量式分析</a:t>
              </a:r>
            </a:p>
            <a:p>
              <a:r>
                <a:rPr kern="0" dirty="0">
                  <a:solidFill>
                    <a:srgbClr val="000000"/>
                  </a:solidFill>
                  <a:latin typeface="Calibri" panose="020F0502020204030204" pitchFamily="34" charset="0"/>
                  <a:ea typeface="黑体" panose="02010609060101010101" pitchFamily="2" charset="-122"/>
                </a:rPr>
                <a:t>数据输入、处理与丢弃</a:t>
              </a:r>
            </a:p>
            <a:p>
              <a:r>
                <a:rPr kern="0" dirty="0">
                  <a:solidFill>
                    <a:srgbClr val="000000"/>
                  </a:solidFill>
                  <a:latin typeface="Calibri" panose="020F0502020204030204" pitchFamily="34" charset="0"/>
                  <a:ea typeface="黑体" panose="02010609060101010101" pitchFamily="2" charset="-122"/>
                </a:rPr>
                <a:t>立竿见影而非事后见效</a:t>
              </a:r>
            </a:p>
            <a:p>
              <a:endParaRPr kern="0" dirty="0">
                <a:solidFill>
                  <a:srgbClr val="000000"/>
                </a:solidFill>
                <a:latin typeface="Calibri" panose="020F0502020204030204" pitchFamily="34" charset="0"/>
                <a:ea typeface="黑体" panose="02010609060101010101" pitchFamily="2" charset="-122"/>
              </a:endParaRPr>
            </a:p>
          </p:txBody>
        </p:sp>
      </p:grpSp>
      <p:grpSp>
        <p:nvGrpSpPr>
          <p:cNvPr id="27" name="矩形 6">
            <a:extLst>
              <a:ext uri="{FF2B5EF4-FFF2-40B4-BE49-F238E27FC236}">
                <a16:creationId xmlns:a16="http://schemas.microsoft.com/office/drawing/2014/main" id="{5C732BBD-2C40-4627-89FE-E0530008EEA6}"/>
              </a:ext>
            </a:extLst>
          </p:cNvPr>
          <p:cNvGrpSpPr/>
          <p:nvPr/>
        </p:nvGrpSpPr>
        <p:grpSpPr>
          <a:xfrm>
            <a:off x="2934900" y="1151525"/>
            <a:ext cx="5992812" cy="1768475"/>
            <a:chOff x="1847" y="695"/>
            <a:chExt cx="3775" cy="1114"/>
          </a:xfrm>
        </p:grpSpPr>
        <p:pic>
          <p:nvPicPr>
            <p:cNvPr id="28" name="矩形 6">
              <a:extLst>
                <a:ext uri="{FF2B5EF4-FFF2-40B4-BE49-F238E27FC236}">
                  <a16:creationId xmlns:a16="http://schemas.microsoft.com/office/drawing/2014/main" id="{0DB38C41-AC64-413B-AA71-BD21BFB7443A}"/>
                </a:ext>
              </a:extLst>
            </p:cNvPr>
            <p:cNvPicPr/>
            <p:nvPr/>
          </p:nvPicPr>
          <p:blipFill>
            <a:blip r:embed="rId9"/>
            <a:stretch>
              <a:fillRect/>
            </a:stretch>
          </p:blipFill>
          <p:spPr>
            <a:xfrm>
              <a:off x="1847" y="695"/>
              <a:ext cx="3775" cy="1114"/>
            </a:xfrm>
            <a:prstGeom prst="rect">
              <a:avLst/>
            </a:prstGeom>
            <a:noFill/>
            <a:ln>
              <a:miter lim="800000"/>
            </a:ln>
          </p:spPr>
        </p:pic>
        <p:sp>
          <p:nvSpPr>
            <p:cNvPr id="29" name="矩形 28">
              <a:extLst>
                <a:ext uri="{FF2B5EF4-FFF2-40B4-BE49-F238E27FC236}">
                  <a16:creationId xmlns:a16="http://schemas.microsoft.com/office/drawing/2014/main" id="{B6EC56D2-AA94-40FD-B446-09EA5ABD84AB}"/>
                </a:ext>
              </a:extLst>
            </p:cNvPr>
            <p:cNvSpPr/>
            <p:nvPr/>
          </p:nvSpPr>
          <p:spPr>
            <a:xfrm>
              <a:off x="2025" y="855"/>
              <a:ext cx="3420" cy="765"/>
            </a:xfrm>
            <a:prstGeom prst="rect">
              <a:avLst/>
            </a:prstGeom>
            <a:noFill/>
            <a:ln>
              <a:noFill/>
              <a:miter lim="800000"/>
            </a:ln>
          </p:spPr>
          <p:txBody>
            <a:bodyPr anchor="ctr" anchorCtr="0">
              <a:no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i="1" kern="0" dirty="0">
                  <a:solidFill>
                    <a:srgbClr val="000000"/>
                  </a:solidFill>
                  <a:latin typeface="Calibri" panose="020F0502020204030204" pitchFamily="34" charset="0"/>
                  <a:ea typeface="黑体" panose="02010609060101010101" pitchFamily="2" charset="-122"/>
                </a:rPr>
                <a:t>非结构化数据</a:t>
              </a:r>
              <a:r>
                <a:rPr kern="0" dirty="0">
                  <a:solidFill>
                    <a:srgbClr val="000000"/>
                  </a:solidFill>
                  <a:latin typeface="Calibri" panose="020F0502020204030204" pitchFamily="34" charset="0"/>
                  <a:ea typeface="黑体" panose="02010609060101010101" pitchFamily="2" charset="-122"/>
                </a:rPr>
                <a:t>的超大规模和增长</a:t>
              </a:r>
            </a:p>
            <a:p>
              <a:r>
                <a:rPr lang="zh-CN" altLang="en-US" kern="0" dirty="0">
                  <a:solidFill>
                    <a:srgbClr val="000000"/>
                  </a:solidFill>
                  <a:latin typeface="Calibri" panose="020F0502020204030204" pitchFamily="34" charset="0"/>
                  <a:ea typeface="黑体" panose="02010609060101010101" pitchFamily="2" charset="-122"/>
                </a:rPr>
                <a:t>占</a:t>
              </a:r>
              <a:r>
                <a:rPr kern="0" dirty="0">
                  <a:solidFill>
                    <a:srgbClr val="000000"/>
                  </a:solidFill>
                  <a:latin typeface="Calibri" panose="020F0502020204030204" pitchFamily="34" charset="0"/>
                  <a:ea typeface="黑体" panose="02010609060101010101" pitchFamily="2" charset="-122"/>
                </a:rPr>
                <a:t>总数据量的80~90%</a:t>
              </a:r>
            </a:p>
            <a:p>
              <a:r>
                <a:rPr kern="0" dirty="0">
                  <a:solidFill>
                    <a:srgbClr val="000000"/>
                  </a:solidFill>
                  <a:latin typeface="Calibri" panose="020F0502020204030204" pitchFamily="34" charset="0"/>
                  <a:ea typeface="黑体" panose="02010609060101010101" pitchFamily="2" charset="-122"/>
                </a:rPr>
                <a:t>比结构化数据增长快10倍到50倍</a:t>
              </a:r>
            </a:p>
            <a:p>
              <a:r>
                <a:rPr kern="0" dirty="0">
                  <a:solidFill>
                    <a:srgbClr val="000000"/>
                  </a:solidFill>
                  <a:latin typeface="Calibri" panose="020F0502020204030204" pitchFamily="34" charset="0"/>
                  <a:ea typeface="黑体" panose="02010609060101010101" pitchFamily="2" charset="-122"/>
                </a:rPr>
                <a:t>是传统数据仓库的10倍到50倍</a:t>
              </a:r>
            </a:p>
          </p:txBody>
        </p:sp>
      </p:grpSp>
    </p:spTree>
    <p:extLst>
      <p:ext uri="{BB962C8B-B14F-4D97-AF65-F5344CB8AC3E}">
        <p14:creationId xmlns:p14="http://schemas.microsoft.com/office/powerpoint/2010/main" val="22255827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7849768-F0ED-40EB-A3C8-9D753C913E40}"/>
              </a:ext>
            </a:extLst>
          </p:cNvPr>
          <p:cNvSpPr>
            <a:spLocks noGrp="1"/>
          </p:cNvSpPr>
          <p:nvPr>
            <p:ph type="title" orient="vert"/>
          </p:nvPr>
        </p:nvSpPr>
        <p:spPr>
          <a:xfrm>
            <a:off x="251520" y="404730"/>
            <a:ext cx="1090464" cy="5851525"/>
          </a:xfrm>
        </p:spPr>
        <p:txBody>
          <a:bodyPr/>
          <a:lstStyle/>
          <a:p>
            <a:r>
              <a:rPr lang="zh-CN" altLang="en-US" dirty="0"/>
              <a:t>快手应用场景</a:t>
            </a:r>
          </a:p>
        </p:txBody>
      </p:sp>
      <p:pic>
        <p:nvPicPr>
          <p:cNvPr id="7" name="图片 6">
            <a:extLst>
              <a:ext uri="{FF2B5EF4-FFF2-40B4-BE49-F238E27FC236}">
                <a16:creationId xmlns:a16="http://schemas.microsoft.com/office/drawing/2014/main" id="{58B75C1F-13C4-45A1-A8E9-98AF52175DB2}"/>
              </a:ext>
            </a:extLst>
          </p:cNvPr>
          <p:cNvPicPr>
            <a:picLocks noChangeAspect="1"/>
          </p:cNvPicPr>
          <p:nvPr/>
        </p:nvPicPr>
        <p:blipFill>
          <a:blip r:embed="rId2"/>
          <a:stretch>
            <a:fillRect/>
          </a:stretch>
        </p:blipFill>
        <p:spPr>
          <a:xfrm>
            <a:off x="1341984" y="260648"/>
            <a:ext cx="7129859" cy="5740379"/>
          </a:xfrm>
          <a:prstGeom prst="rect">
            <a:avLst/>
          </a:prstGeom>
        </p:spPr>
      </p:pic>
    </p:spTree>
    <p:extLst>
      <p:ext uri="{BB962C8B-B14F-4D97-AF65-F5344CB8AC3E}">
        <p14:creationId xmlns:p14="http://schemas.microsoft.com/office/powerpoint/2010/main" val="40717271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C534F61-3C14-4991-873D-B786EE66ECED}"/>
              </a:ext>
            </a:extLst>
          </p:cNvPr>
          <p:cNvSpPr>
            <a:spLocks noGrp="1"/>
          </p:cNvSpPr>
          <p:nvPr>
            <p:ph type="title"/>
          </p:nvPr>
        </p:nvSpPr>
        <p:spPr/>
        <p:txBody>
          <a:bodyPr/>
          <a:lstStyle/>
          <a:p>
            <a:r>
              <a:rPr lang="zh-CN" altLang="en-US" dirty="0"/>
              <a:t>快手应用场景</a:t>
            </a:r>
          </a:p>
        </p:txBody>
      </p:sp>
      <p:pic>
        <p:nvPicPr>
          <p:cNvPr id="5" name="图片 4">
            <a:extLst>
              <a:ext uri="{FF2B5EF4-FFF2-40B4-BE49-F238E27FC236}">
                <a16:creationId xmlns:a16="http://schemas.microsoft.com/office/drawing/2014/main" id="{105E0497-DB8A-4975-B47E-9854A121E275}"/>
              </a:ext>
            </a:extLst>
          </p:cNvPr>
          <p:cNvPicPr>
            <a:picLocks noChangeAspect="1"/>
          </p:cNvPicPr>
          <p:nvPr/>
        </p:nvPicPr>
        <p:blipFill>
          <a:blip r:embed="rId3"/>
          <a:stretch>
            <a:fillRect/>
          </a:stretch>
        </p:blipFill>
        <p:spPr>
          <a:xfrm>
            <a:off x="97577" y="1556792"/>
            <a:ext cx="8597844" cy="2952328"/>
          </a:xfrm>
          <a:prstGeom prst="rect">
            <a:avLst/>
          </a:prstGeom>
        </p:spPr>
      </p:pic>
    </p:spTree>
    <p:extLst>
      <p:ext uri="{BB962C8B-B14F-4D97-AF65-F5344CB8AC3E}">
        <p14:creationId xmlns:p14="http://schemas.microsoft.com/office/powerpoint/2010/main" val="14471025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6C89D5-8243-4B74-8678-02C4B5B5CE33}"/>
              </a:ext>
            </a:extLst>
          </p:cNvPr>
          <p:cNvSpPr>
            <a:spLocks noGrp="1"/>
          </p:cNvSpPr>
          <p:nvPr>
            <p:ph type="title"/>
          </p:nvPr>
        </p:nvSpPr>
        <p:spPr/>
        <p:txBody>
          <a:bodyPr/>
          <a:lstStyle/>
          <a:p>
            <a:r>
              <a:rPr lang="en-US" altLang="zh-CN" dirty="0" err="1"/>
              <a:t>Flink</a:t>
            </a:r>
            <a:r>
              <a:rPr lang="en-US" altLang="zh-CN" dirty="0"/>
              <a:t> </a:t>
            </a:r>
            <a:r>
              <a:rPr lang="zh-CN" altLang="en-US" dirty="0"/>
              <a:t>集群规模</a:t>
            </a:r>
          </a:p>
        </p:txBody>
      </p:sp>
      <p:pic>
        <p:nvPicPr>
          <p:cNvPr id="6" name="图片 5">
            <a:extLst>
              <a:ext uri="{FF2B5EF4-FFF2-40B4-BE49-F238E27FC236}">
                <a16:creationId xmlns:a16="http://schemas.microsoft.com/office/drawing/2014/main" id="{50526080-FAE8-468F-85D3-85BCFAEAE2C6}"/>
              </a:ext>
            </a:extLst>
          </p:cNvPr>
          <p:cNvPicPr>
            <a:picLocks noChangeAspect="1"/>
          </p:cNvPicPr>
          <p:nvPr/>
        </p:nvPicPr>
        <p:blipFill>
          <a:blip r:embed="rId3"/>
          <a:stretch>
            <a:fillRect/>
          </a:stretch>
        </p:blipFill>
        <p:spPr>
          <a:xfrm>
            <a:off x="704461" y="1412776"/>
            <a:ext cx="7982339" cy="4375413"/>
          </a:xfrm>
          <a:prstGeom prst="rect">
            <a:avLst/>
          </a:prstGeom>
        </p:spPr>
      </p:pic>
    </p:spTree>
    <p:extLst>
      <p:ext uri="{BB962C8B-B14F-4D97-AF65-F5344CB8AC3E}">
        <p14:creationId xmlns:p14="http://schemas.microsoft.com/office/powerpoint/2010/main" val="145235897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F5D28D2-11AD-44EF-9960-B855AFECE2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46" y="1052736"/>
            <a:ext cx="8690908" cy="4176464"/>
          </a:xfrm>
          <a:prstGeom prst="rect">
            <a:avLst/>
          </a:prstGeom>
        </p:spPr>
      </p:pic>
    </p:spTree>
    <p:extLst>
      <p:ext uri="{BB962C8B-B14F-4D97-AF65-F5344CB8AC3E}">
        <p14:creationId xmlns:p14="http://schemas.microsoft.com/office/powerpoint/2010/main" val="3462545229"/>
      </p:ext>
    </p:extLst>
  </p:cSld>
  <p:clrMapOvr>
    <a:masterClrMapping/>
  </p:clrMapOvr>
  <p:transition spd="slow"/>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113E793-4909-472A-918A-07409C1DF9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908720"/>
            <a:ext cx="8567106" cy="4176464"/>
          </a:xfrm>
          <a:prstGeom prst="rect">
            <a:avLst/>
          </a:prstGeom>
        </p:spPr>
      </p:pic>
    </p:spTree>
    <p:extLst>
      <p:ext uri="{BB962C8B-B14F-4D97-AF65-F5344CB8AC3E}">
        <p14:creationId xmlns:p14="http://schemas.microsoft.com/office/powerpoint/2010/main" val="47292190"/>
      </p:ext>
    </p:extLst>
  </p:cSld>
  <p:clrMapOvr>
    <a:masterClrMapping/>
  </p:clrMapOvr>
  <p:transition spd="slow"/>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AFE81B3-1C07-447B-BE3E-63C12DB7BE3E}"/>
              </a:ext>
            </a:extLst>
          </p:cNvPr>
          <p:cNvSpPr>
            <a:spLocks noGrp="1"/>
          </p:cNvSpPr>
          <p:nvPr>
            <p:ph type="title"/>
          </p:nvPr>
        </p:nvSpPr>
        <p:spPr/>
        <p:txBody>
          <a:bodyPr/>
          <a:lstStyle/>
          <a:p>
            <a:r>
              <a:rPr lang="zh-CN" altLang="en-US" dirty="0"/>
              <a:t>方案选型</a:t>
            </a:r>
          </a:p>
        </p:txBody>
      </p:sp>
      <p:pic>
        <p:nvPicPr>
          <p:cNvPr id="5" name="图片 4">
            <a:extLst>
              <a:ext uri="{FF2B5EF4-FFF2-40B4-BE49-F238E27FC236}">
                <a16:creationId xmlns:a16="http://schemas.microsoft.com/office/drawing/2014/main" id="{8ECDF26F-D2F3-4559-B764-03732E26CC26}"/>
              </a:ext>
            </a:extLst>
          </p:cNvPr>
          <p:cNvPicPr>
            <a:picLocks noChangeAspect="1"/>
          </p:cNvPicPr>
          <p:nvPr/>
        </p:nvPicPr>
        <p:blipFill>
          <a:blip r:embed="rId3"/>
          <a:stretch>
            <a:fillRect/>
          </a:stretch>
        </p:blipFill>
        <p:spPr>
          <a:xfrm>
            <a:off x="269373" y="1628800"/>
            <a:ext cx="8605253" cy="3240360"/>
          </a:xfrm>
          <a:prstGeom prst="rect">
            <a:avLst/>
          </a:prstGeom>
        </p:spPr>
      </p:pic>
    </p:spTree>
    <p:extLst>
      <p:ext uri="{BB962C8B-B14F-4D97-AF65-F5344CB8AC3E}">
        <p14:creationId xmlns:p14="http://schemas.microsoft.com/office/powerpoint/2010/main" val="1119862201"/>
      </p:ext>
    </p:extLst>
  </p:cSld>
  <p:clrMapOvr>
    <a:masterClrMapping/>
  </p:clrMapOvr>
  <p:transition spd="slow"/>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0331345-9622-43F1-972A-F0C157FE4F05}"/>
              </a:ext>
            </a:extLst>
          </p:cNvPr>
          <p:cNvSpPr>
            <a:spLocks noGrp="1"/>
          </p:cNvSpPr>
          <p:nvPr>
            <p:ph type="title"/>
          </p:nvPr>
        </p:nvSpPr>
        <p:spPr/>
        <p:txBody>
          <a:bodyPr/>
          <a:lstStyle/>
          <a:p>
            <a:r>
              <a:rPr lang="zh-CN" altLang="en-US" dirty="0"/>
              <a:t>方案设计</a:t>
            </a:r>
          </a:p>
        </p:txBody>
      </p:sp>
      <p:pic>
        <p:nvPicPr>
          <p:cNvPr id="5" name="图片 4">
            <a:extLst>
              <a:ext uri="{FF2B5EF4-FFF2-40B4-BE49-F238E27FC236}">
                <a16:creationId xmlns:a16="http://schemas.microsoft.com/office/drawing/2014/main" id="{2505B0E2-B26B-4F65-B3CA-549100E612F8}"/>
              </a:ext>
            </a:extLst>
          </p:cNvPr>
          <p:cNvPicPr>
            <a:picLocks noChangeAspect="1"/>
          </p:cNvPicPr>
          <p:nvPr/>
        </p:nvPicPr>
        <p:blipFill>
          <a:blip r:embed="rId3"/>
          <a:stretch>
            <a:fillRect/>
          </a:stretch>
        </p:blipFill>
        <p:spPr>
          <a:xfrm>
            <a:off x="297884" y="1844824"/>
            <a:ext cx="8548231" cy="3168352"/>
          </a:xfrm>
          <a:prstGeom prst="rect">
            <a:avLst/>
          </a:prstGeom>
        </p:spPr>
      </p:pic>
    </p:spTree>
    <p:extLst>
      <p:ext uri="{BB962C8B-B14F-4D97-AF65-F5344CB8AC3E}">
        <p14:creationId xmlns:p14="http://schemas.microsoft.com/office/powerpoint/2010/main" val="4184068848"/>
      </p:ext>
    </p:extLst>
  </p:cSld>
  <p:clrMapOvr>
    <a:masterClrMapping/>
  </p:clrMapOvr>
  <p:transition spd="slow"/>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105B7D4-200D-4F70-AC7A-84C4EEA1A26C}"/>
              </a:ext>
            </a:extLst>
          </p:cNvPr>
          <p:cNvSpPr>
            <a:spLocks noGrp="1"/>
          </p:cNvSpPr>
          <p:nvPr>
            <p:ph type="title"/>
          </p:nvPr>
        </p:nvSpPr>
        <p:spPr/>
        <p:txBody>
          <a:bodyPr/>
          <a:lstStyle/>
          <a:p>
            <a:r>
              <a:rPr lang="zh-CN" altLang="en-US" dirty="0"/>
              <a:t>为什么要使用</a:t>
            </a:r>
            <a:r>
              <a:rPr lang="en-US" altLang="zh-CN" dirty="0"/>
              <a:t>Apache Storm</a:t>
            </a:r>
            <a:endParaRPr lang="zh-CN" altLang="en-US" dirty="0"/>
          </a:p>
        </p:txBody>
      </p:sp>
      <p:sp>
        <p:nvSpPr>
          <p:cNvPr id="6" name="内容占位符 5">
            <a:extLst>
              <a:ext uri="{FF2B5EF4-FFF2-40B4-BE49-F238E27FC236}">
                <a16:creationId xmlns:a16="http://schemas.microsoft.com/office/drawing/2014/main" id="{88055AD2-FBDB-461F-8C11-A58EA20A2FA0}"/>
              </a:ext>
            </a:extLst>
          </p:cNvPr>
          <p:cNvSpPr>
            <a:spLocks noGrp="1"/>
          </p:cNvSpPr>
          <p:nvPr>
            <p:ph idx="1"/>
          </p:nvPr>
        </p:nvSpPr>
        <p:spPr/>
        <p:txBody>
          <a:bodyPr>
            <a:normAutofit/>
          </a:bodyPr>
          <a:lstStyle/>
          <a:p>
            <a:r>
              <a:rPr lang="en-US" altLang="zh-CN" dirty="0"/>
              <a:t>Storm</a:t>
            </a:r>
            <a:r>
              <a:rPr lang="zh-CN" altLang="en-US" dirty="0"/>
              <a:t>是一个免费并开源的分布式实时计算系统。</a:t>
            </a:r>
            <a:endParaRPr lang="en-US" altLang="zh-CN" dirty="0"/>
          </a:p>
          <a:p>
            <a:r>
              <a:rPr lang="zh-CN" altLang="en-US" dirty="0"/>
              <a:t>利用</a:t>
            </a:r>
            <a:r>
              <a:rPr lang="en-US" altLang="zh-CN" dirty="0"/>
              <a:t>Storm</a:t>
            </a:r>
            <a:r>
              <a:rPr lang="zh-CN" altLang="en-US" dirty="0"/>
              <a:t>可以很容易做到可靠地处理无限的数据流，像</a:t>
            </a:r>
            <a:r>
              <a:rPr lang="en-US" altLang="zh-CN" dirty="0"/>
              <a:t>Hadoop</a:t>
            </a:r>
            <a:r>
              <a:rPr lang="zh-CN" altLang="en-US" dirty="0"/>
              <a:t>批量处理大数据一样，</a:t>
            </a:r>
            <a:r>
              <a:rPr lang="en-US" altLang="zh-CN" dirty="0"/>
              <a:t>Storm</a:t>
            </a:r>
            <a:r>
              <a:rPr lang="zh-CN" altLang="en-US" dirty="0"/>
              <a:t>可以实时处理数据。</a:t>
            </a:r>
            <a:endParaRPr lang="en-US" altLang="zh-CN" dirty="0"/>
          </a:p>
          <a:p>
            <a:r>
              <a:rPr lang="zh-CN" altLang="en-US" dirty="0"/>
              <a:t>简单易用，可以使用多种编程语言。</a:t>
            </a:r>
            <a:endParaRPr lang="en-US" altLang="zh-CN" dirty="0"/>
          </a:p>
          <a:p>
            <a:endParaRPr lang="en-US" altLang="zh-CN" dirty="0"/>
          </a:p>
        </p:txBody>
      </p:sp>
    </p:spTree>
    <p:extLst>
      <p:ext uri="{BB962C8B-B14F-4D97-AF65-F5344CB8AC3E}">
        <p14:creationId xmlns:p14="http://schemas.microsoft.com/office/powerpoint/2010/main" val="7155261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0EBE3B-6B89-489C-AFC2-E39955905F55}"/>
              </a:ext>
            </a:extLst>
          </p:cNvPr>
          <p:cNvSpPr>
            <a:spLocks noGrp="1"/>
          </p:cNvSpPr>
          <p:nvPr>
            <p:ph type="title"/>
          </p:nvPr>
        </p:nvSpPr>
        <p:spPr/>
        <p:txBody>
          <a:bodyPr/>
          <a:lstStyle/>
          <a:p>
            <a:r>
              <a:rPr lang="en-US" altLang="zh-CN" dirty="0"/>
              <a:t>Storm</a:t>
            </a:r>
            <a:r>
              <a:rPr lang="zh-CN" altLang="en-US" dirty="0"/>
              <a:t>应用场景</a:t>
            </a:r>
          </a:p>
        </p:txBody>
      </p:sp>
      <p:sp>
        <p:nvSpPr>
          <p:cNvPr id="3" name="内容占位符 2">
            <a:extLst>
              <a:ext uri="{FF2B5EF4-FFF2-40B4-BE49-F238E27FC236}">
                <a16:creationId xmlns:a16="http://schemas.microsoft.com/office/drawing/2014/main" id="{8746A18D-47D8-4161-8A7C-6602D97C2CD6}"/>
              </a:ext>
            </a:extLst>
          </p:cNvPr>
          <p:cNvSpPr>
            <a:spLocks noGrp="1"/>
          </p:cNvSpPr>
          <p:nvPr>
            <p:ph idx="1"/>
          </p:nvPr>
        </p:nvSpPr>
        <p:spPr/>
        <p:txBody>
          <a:bodyPr/>
          <a:lstStyle/>
          <a:p>
            <a:r>
              <a:rPr lang="zh-CN" altLang="en-US" dirty="0"/>
              <a:t>实时数据分析</a:t>
            </a:r>
            <a:endParaRPr lang="en-US" altLang="zh-CN" dirty="0"/>
          </a:p>
          <a:p>
            <a:r>
              <a:rPr lang="zh-CN" altLang="en-US" dirty="0"/>
              <a:t>联机学习</a:t>
            </a:r>
            <a:endParaRPr lang="en-US" altLang="zh-CN" dirty="0"/>
          </a:p>
          <a:p>
            <a:r>
              <a:rPr lang="zh-CN" altLang="en-US" dirty="0"/>
              <a:t>持续计算</a:t>
            </a:r>
            <a:endParaRPr lang="en-US" altLang="zh-CN" dirty="0"/>
          </a:p>
          <a:p>
            <a:r>
              <a:rPr lang="zh-CN" altLang="en-US" dirty="0"/>
              <a:t>分布式 </a:t>
            </a:r>
            <a:r>
              <a:rPr lang="en-US" altLang="zh-CN" dirty="0"/>
              <a:t>RPC</a:t>
            </a:r>
            <a:endParaRPr lang="zh-CN" altLang="en-US" dirty="0"/>
          </a:p>
          <a:p>
            <a:endParaRPr lang="zh-CN" altLang="en-US" dirty="0"/>
          </a:p>
        </p:txBody>
      </p:sp>
    </p:spTree>
    <p:extLst>
      <p:ext uri="{BB962C8B-B14F-4D97-AF65-F5344CB8AC3E}">
        <p14:creationId xmlns:p14="http://schemas.microsoft.com/office/powerpoint/2010/main" val="8028478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7C80A-F844-4916-88FD-4B7BF95FD05C}"/>
              </a:ext>
            </a:extLst>
          </p:cNvPr>
          <p:cNvSpPr>
            <a:spLocks noGrp="1"/>
          </p:cNvSpPr>
          <p:nvPr>
            <p:ph type="title"/>
          </p:nvPr>
        </p:nvSpPr>
        <p:spPr/>
        <p:txBody>
          <a:bodyPr/>
          <a:lstStyle/>
          <a:p>
            <a:r>
              <a:rPr lang="en-US" altLang="zh-CN" dirty="0"/>
              <a:t>Apache Kafka</a:t>
            </a:r>
            <a:endParaRPr lang="zh-CN" altLang="en-US" dirty="0"/>
          </a:p>
        </p:txBody>
      </p:sp>
      <p:sp>
        <p:nvSpPr>
          <p:cNvPr id="3" name="内容占位符 2">
            <a:extLst>
              <a:ext uri="{FF2B5EF4-FFF2-40B4-BE49-F238E27FC236}">
                <a16:creationId xmlns:a16="http://schemas.microsoft.com/office/drawing/2014/main" id="{159E0C04-842E-429F-98E2-FBB550F30687}"/>
              </a:ext>
            </a:extLst>
          </p:cNvPr>
          <p:cNvSpPr>
            <a:spLocks noGrp="1"/>
          </p:cNvSpPr>
          <p:nvPr>
            <p:ph idx="1"/>
          </p:nvPr>
        </p:nvSpPr>
        <p:spPr>
          <a:xfrm>
            <a:off x="457200" y="1158604"/>
            <a:ext cx="8229600" cy="2630436"/>
          </a:xfrm>
        </p:spPr>
        <p:txBody>
          <a:bodyPr/>
          <a:lstStyle/>
          <a:p>
            <a:r>
              <a:rPr lang="en-US" altLang="zh-CN" dirty="0"/>
              <a:t>Apache Kafka is an open-source distributed event streaming platform used by thousands of companies for high-performance data pipelines, streaming analytics, data integration, and mission-critical applications.</a:t>
            </a:r>
            <a:endParaRPr lang="zh-CN" altLang="en-US" dirty="0"/>
          </a:p>
        </p:txBody>
      </p:sp>
      <p:pic>
        <p:nvPicPr>
          <p:cNvPr id="4" name="图片 3">
            <a:extLst>
              <a:ext uri="{FF2B5EF4-FFF2-40B4-BE49-F238E27FC236}">
                <a16:creationId xmlns:a16="http://schemas.microsoft.com/office/drawing/2014/main" id="{34CBC81B-9E63-4362-BB0B-6D8694C527E0}"/>
              </a:ext>
            </a:extLst>
          </p:cNvPr>
          <p:cNvPicPr>
            <a:picLocks noChangeAspect="1"/>
          </p:cNvPicPr>
          <p:nvPr/>
        </p:nvPicPr>
        <p:blipFill>
          <a:blip r:embed="rId2"/>
          <a:stretch>
            <a:fillRect/>
          </a:stretch>
        </p:blipFill>
        <p:spPr>
          <a:xfrm>
            <a:off x="755576" y="3892934"/>
            <a:ext cx="7776864" cy="1799695"/>
          </a:xfrm>
          <a:prstGeom prst="rect">
            <a:avLst/>
          </a:prstGeom>
        </p:spPr>
      </p:pic>
      <p:pic>
        <p:nvPicPr>
          <p:cNvPr id="5" name="图片 4">
            <a:extLst>
              <a:ext uri="{FF2B5EF4-FFF2-40B4-BE49-F238E27FC236}">
                <a16:creationId xmlns:a16="http://schemas.microsoft.com/office/drawing/2014/main" id="{F94AF434-5C82-4D72-84D1-BA5D17D61D32}"/>
              </a:ext>
            </a:extLst>
          </p:cNvPr>
          <p:cNvPicPr>
            <a:picLocks noChangeAspect="1"/>
          </p:cNvPicPr>
          <p:nvPr/>
        </p:nvPicPr>
        <p:blipFill>
          <a:blip r:embed="rId3"/>
          <a:stretch>
            <a:fillRect/>
          </a:stretch>
        </p:blipFill>
        <p:spPr>
          <a:xfrm>
            <a:off x="467543" y="257047"/>
            <a:ext cx="1204064" cy="594412"/>
          </a:xfrm>
          <a:prstGeom prst="rect">
            <a:avLst/>
          </a:prstGeom>
        </p:spPr>
      </p:pic>
    </p:spTree>
    <p:extLst>
      <p:ext uri="{BB962C8B-B14F-4D97-AF65-F5344CB8AC3E}">
        <p14:creationId xmlns:p14="http://schemas.microsoft.com/office/powerpoint/2010/main" val="3008738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D80F1D-39C0-4521-B9DA-50A531D06DD3}"/>
              </a:ext>
            </a:extLst>
          </p:cNvPr>
          <p:cNvSpPr>
            <a:spLocks noGrp="1"/>
          </p:cNvSpPr>
          <p:nvPr>
            <p:ph type="title"/>
          </p:nvPr>
        </p:nvSpPr>
        <p:spPr/>
        <p:txBody>
          <a:bodyPr/>
          <a:lstStyle/>
          <a:p>
            <a:r>
              <a:rPr lang="zh-CN" altLang="en-US" dirty="0"/>
              <a:t>大数据要解决的问题</a:t>
            </a:r>
          </a:p>
        </p:txBody>
      </p:sp>
      <p:sp>
        <p:nvSpPr>
          <p:cNvPr id="6" name="文字方塊 4">
            <a:extLst>
              <a:ext uri="{FF2B5EF4-FFF2-40B4-BE49-F238E27FC236}">
                <a16:creationId xmlns:a16="http://schemas.microsoft.com/office/drawing/2014/main" id="{8231A38B-30AC-4492-8DE7-307BF0499B37}"/>
              </a:ext>
            </a:extLst>
          </p:cNvPr>
          <p:cNvSpPr/>
          <p:nvPr/>
        </p:nvSpPr>
        <p:spPr>
          <a:xfrm>
            <a:off x="6342880" y="5187286"/>
            <a:ext cx="2475433" cy="707886"/>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000" b="1" dirty="0">
                <a:solidFill>
                  <a:srgbClr val="000000"/>
                </a:solidFill>
                <a:latin typeface="文鼎新特黑"/>
                <a:ea typeface="標楷體"/>
              </a:rPr>
              <a:t>Volume</a:t>
            </a:r>
          </a:p>
          <a:p>
            <a:pPr marL="0" lvl="0" indent="0" algn="ctr"/>
            <a:r>
              <a:rPr lang="zh-CN" altLang="en-US" sz="2000" b="1" dirty="0">
                <a:solidFill>
                  <a:srgbClr val="000000"/>
                </a:solidFill>
                <a:latin typeface="文鼎新特黑"/>
                <a:ea typeface="標楷體"/>
              </a:rPr>
              <a:t>大</a:t>
            </a:r>
            <a:r>
              <a:rPr lang="zh-TW" altLang="en-US" sz="2000" b="1" dirty="0">
                <a:solidFill>
                  <a:srgbClr val="000000"/>
                </a:solidFill>
                <a:latin typeface="文鼎新特黑"/>
                <a:ea typeface="標楷體"/>
              </a:rPr>
              <a:t>规模</a:t>
            </a:r>
          </a:p>
        </p:txBody>
      </p:sp>
      <p:sp>
        <p:nvSpPr>
          <p:cNvPr id="7" name="文字方塊 20">
            <a:extLst>
              <a:ext uri="{FF2B5EF4-FFF2-40B4-BE49-F238E27FC236}">
                <a16:creationId xmlns:a16="http://schemas.microsoft.com/office/drawing/2014/main" id="{ECC9FDBB-B761-4BDD-A77D-6B8EF9E4599C}"/>
              </a:ext>
            </a:extLst>
          </p:cNvPr>
          <p:cNvSpPr txBox="1"/>
          <p:nvPr/>
        </p:nvSpPr>
        <p:spPr>
          <a:xfrm>
            <a:off x="350699" y="5201548"/>
            <a:ext cx="2507882" cy="707886"/>
          </a:xfrm>
          <a:prstGeom prst="rect">
            <a:avLst/>
          </a:prstGeom>
          <a:noFill/>
        </p:spPr>
        <p:txBody>
          <a:bodyPr wrap="square" rtlCol="0">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r>
              <a:rPr lang="en-US" altLang="zh-TW" sz="2000" b="1" dirty="0">
                <a:solidFill>
                  <a:srgbClr val="000000"/>
                </a:solidFill>
                <a:latin typeface="Calibri" panose="020F0502020204030204" pitchFamily="34" charset="0"/>
                <a:ea typeface="標楷體"/>
              </a:rPr>
              <a:t>Variety</a:t>
            </a:r>
          </a:p>
          <a:p>
            <a:pPr marL="0" marR="0" lvl="0" indent="0" algn="ctr"/>
            <a:r>
              <a:rPr lang="zh-TW" altLang="en-US" sz="2000" b="1" dirty="0">
                <a:solidFill>
                  <a:srgbClr val="000000"/>
                </a:solidFill>
                <a:latin typeface="Calibri" panose="020F0502020204030204" pitchFamily="34" charset="0"/>
                <a:ea typeface="標楷體"/>
              </a:rPr>
              <a:t>多样</a:t>
            </a:r>
            <a:r>
              <a:rPr lang="zh-CN" altLang="en-US" sz="2000" b="1" dirty="0">
                <a:solidFill>
                  <a:srgbClr val="000000"/>
                </a:solidFill>
                <a:latin typeface="Calibri" panose="020F0502020204030204" pitchFamily="34" charset="0"/>
                <a:ea typeface="標楷體"/>
              </a:rPr>
              <a:t>性</a:t>
            </a:r>
            <a:endParaRPr lang="zh-TW" altLang="en-US" sz="2000" b="1" dirty="0">
              <a:solidFill>
                <a:srgbClr val="000000"/>
              </a:solidFill>
              <a:latin typeface="Calibri" panose="020F0502020204030204" pitchFamily="34" charset="0"/>
              <a:ea typeface="標楷體"/>
            </a:endParaRPr>
          </a:p>
        </p:txBody>
      </p:sp>
      <p:graphicFrame>
        <p:nvGraphicFramePr>
          <p:cNvPr id="8" name="資料庫圖表 11">
            <a:extLst>
              <a:ext uri="{FF2B5EF4-FFF2-40B4-BE49-F238E27FC236}">
                <a16:creationId xmlns:a16="http://schemas.microsoft.com/office/drawing/2014/main" id="{E64DBB16-75A5-4081-81AB-0F8F7CC18CC1}"/>
              </a:ext>
            </a:extLst>
          </p:cNvPr>
          <p:cNvGraphicFramePr/>
          <p:nvPr>
            <p:extLst>
              <p:ext uri="{D42A27DB-BD31-4B8C-83A1-F6EECF244321}">
                <p14:modId xmlns:p14="http://schemas.microsoft.com/office/powerpoint/2010/main" val="4145895721"/>
              </p:ext>
            </p:extLst>
          </p:nvPr>
        </p:nvGraphicFramePr>
        <p:xfrm>
          <a:off x="197843" y="1180594"/>
          <a:ext cx="8424937" cy="515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橢圓 13">
            <a:extLst>
              <a:ext uri="{FF2B5EF4-FFF2-40B4-BE49-F238E27FC236}">
                <a16:creationId xmlns:a16="http://schemas.microsoft.com/office/drawing/2014/main" id="{99D0425D-2EF8-4599-8DDC-5985D3EB16AC}"/>
              </a:ext>
            </a:extLst>
          </p:cNvPr>
          <p:cNvSpPr/>
          <p:nvPr/>
        </p:nvSpPr>
        <p:spPr bwMode="auto">
          <a:xfrm>
            <a:off x="3737378" y="3218484"/>
            <a:ext cx="1434452" cy="1284142"/>
          </a:xfrm>
          <a:prstGeom prst="ellipse">
            <a:avLst/>
          </a:prstGeom>
          <a:solidFill>
            <a:srgbClr val="FFFFCC"/>
          </a:solidFill>
          <a:ln w="76200" cap="flat" cmpd="sng" algn="ctr">
            <a:solidFill>
              <a:srgbClr val="FF0000"/>
            </a:solidFill>
            <a:prstDash val="solid"/>
            <a:round/>
            <a:headEnd type="none" w="med" len="med"/>
            <a:tailEnd type="none" w="med" len="med"/>
          </a:ln>
          <a:effectLst>
            <a:outerShdw blurRad="50800" dist="38100" dir="5400000" algn="t" rotWithShape="0">
              <a:prstClr val="black">
                <a:alpha val="40000"/>
              </a:prstClr>
            </a:outerShdw>
          </a:effectLst>
        </p:spPr>
        <p:txBody>
          <a:bodyPr lIns="0" tIns="0" rIns="0" bIns="0"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a:endParaRPr lang="zh-TW" altLang="en-US" b="1">
              <a:solidFill>
                <a:srgbClr val="000000"/>
              </a:solidFill>
              <a:ea typeface="MS PGothic" panose="020B0600070205080204" pitchFamily="34" charset="-128"/>
            </a:endParaRPr>
          </a:p>
        </p:txBody>
      </p:sp>
      <p:sp>
        <p:nvSpPr>
          <p:cNvPr id="10" name="矩形 14">
            <a:extLst>
              <a:ext uri="{FF2B5EF4-FFF2-40B4-BE49-F238E27FC236}">
                <a16:creationId xmlns:a16="http://schemas.microsoft.com/office/drawing/2014/main" id="{D7F8928F-A54D-4DD1-A4B6-659EE816F7F6}"/>
              </a:ext>
            </a:extLst>
          </p:cNvPr>
          <p:cNvSpPr/>
          <p:nvPr/>
        </p:nvSpPr>
        <p:spPr>
          <a:xfrm>
            <a:off x="3248003" y="3596534"/>
            <a:ext cx="2509304"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en-US" altLang="zh-TW" sz="2400" b="1">
                <a:solidFill>
                  <a:srgbClr val="000000"/>
                </a:solidFill>
                <a:latin typeface="Verdana" panose="020B0604030504040204" pitchFamily="34" charset="0"/>
                <a:ea typeface="PMingLiU" pitchFamily="18" charset="-120"/>
              </a:rPr>
              <a:t>Value</a:t>
            </a:r>
          </a:p>
        </p:txBody>
      </p:sp>
      <p:sp>
        <p:nvSpPr>
          <p:cNvPr id="11" name="文字方塊 12">
            <a:extLst>
              <a:ext uri="{FF2B5EF4-FFF2-40B4-BE49-F238E27FC236}">
                <a16:creationId xmlns:a16="http://schemas.microsoft.com/office/drawing/2014/main" id="{ECC2B345-2ABF-4C81-B547-F19726D497BC}"/>
              </a:ext>
            </a:extLst>
          </p:cNvPr>
          <p:cNvSpPr txBox="1">
            <a:spLocks noChangeArrowheads="1"/>
          </p:cNvSpPr>
          <p:nvPr/>
        </p:nvSpPr>
        <p:spPr bwMode="auto">
          <a:xfrm>
            <a:off x="5554101" y="1529686"/>
            <a:ext cx="2475433" cy="707886"/>
          </a:xfrm>
          <a:prstGeom prst="rect">
            <a:avLst/>
          </a:prstGeom>
          <a:noFill/>
          <a:ln>
            <a:noFill/>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6pPr>
            <a:lvl7pPr marL="29718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7pPr>
            <a:lvl8pPr marL="34290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8pPr>
            <a:lvl9pPr marL="3886200" indent="-228600" eaLnBrk="0" fontAlgn="base" hangingPunct="0">
              <a:spcBef>
                <a:spcPct val="0"/>
              </a:spcBef>
              <a:spcAft>
                <a:spcPct val="0"/>
              </a:spcAft>
              <a:defRPr kumimoji="1" lang="zh-CN" altLang="en-US">
                <a:solidFill>
                  <a:schemeClr val="tx1"/>
                </a:solidFill>
                <a:latin typeface="Arial" panose="020B0604020202020204" pitchFamily="34" charset="0"/>
                <a:ea typeface="PMingLiU" pitchFamily="18" charset="-120"/>
              </a:defRPr>
            </a:lvl9pPr>
          </a:lstStyle>
          <a:p>
            <a:pPr marL="0" marR="0" lvl="0" indent="0" algn="ctr"/>
            <a:r>
              <a:rPr kumimoji="1" lang="en-US" altLang="zh-TW" sz="2000" b="1" dirty="0">
                <a:solidFill>
                  <a:srgbClr val="000000"/>
                </a:solidFill>
                <a:latin typeface="Calibri" panose="020F0502020204030204" pitchFamily="34" charset="0"/>
                <a:ea typeface="標楷體"/>
              </a:rPr>
              <a:t>Velocity</a:t>
            </a:r>
          </a:p>
          <a:p>
            <a:pPr marL="0" marR="0" lvl="0" indent="0" algn="ctr"/>
            <a:r>
              <a:rPr kumimoji="1" lang="zh-CN" altLang="en-US" sz="2000" b="1" dirty="0">
                <a:solidFill>
                  <a:srgbClr val="000000"/>
                </a:solidFill>
                <a:latin typeface="Calibri" panose="020F0502020204030204" pitchFamily="34" charset="0"/>
                <a:ea typeface="標楷體"/>
              </a:rPr>
              <a:t>速度</a:t>
            </a:r>
            <a:endParaRPr kumimoji="1" lang="zh-TW" altLang="en-US" sz="2000" b="1" dirty="0">
              <a:solidFill>
                <a:srgbClr val="000000"/>
              </a:solidFill>
              <a:latin typeface="Calibri" panose="020F0502020204030204" pitchFamily="34" charset="0"/>
              <a:ea typeface="標楷體"/>
            </a:endParaRPr>
          </a:p>
        </p:txBody>
      </p:sp>
      <p:sp>
        <p:nvSpPr>
          <p:cNvPr id="12" name="矩形 1">
            <a:extLst>
              <a:ext uri="{FF2B5EF4-FFF2-40B4-BE49-F238E27FC236}">
                <a16:creationId xmlns:a16="http://schemas.microsoft.com/office/drawing/2014/main" id="{852D9F05-D0E5-48CD-BA37-C46DCC169EFD}"/>
              </a:ext>
            </a:extLst>
          </p:cNvPr>
          <p:cNvSpPr/>
          <p:nvPr/>
        </p:nvSpPr>
        <p:spPr>
          <a:xfrm>
            <a:off x="3071718" y="6074791"/>
            <a:ext cx="2886013" cy="461665"/>
          </a:xfrm>
          <a:prstGeom prst="rect">
            <a:avLst/>
          </a:prstGeom>
          <a:no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lgn="ctr"/>
            <a:r>
              <a:rPr lang="zh-CN" altLang="en-US" sz="2400" b="1" dirty="0">
                <a:solidFill>
                  <a:srgbClr val="000000"/>
                </a:solidFill>
                <a:latin typeface="文鼎新特黑"/>
                <a:ea typeface="MS PGothic" panose="020B0600070205080204" pitchFamily="34" charset="-128"/>
              </a:rPr>
              <a:t>低密度，高价值</a:t>
            </a:r>
            <a:endParaRPr lang="zh-TW" altLang="en-US" sz="2400" b="1" dirty="0">
              <a:solidFill>
                <a:srgbClr val="000000"/>
              </a:solidFill>
              <a:latin typeface="文鼎新特黑"/>
              <a:ea typeface="MS PGothic" panose="020B0600070205080204" pitchFamily="34" charset="-128"/>
            </a:endParaRPr>
          </a:p>
        </p:txBody>
      </p:sp>
      <p:cxnSp>
        <p:nvCxnSpPr>
          <p:cNvPr id="13" name="直線單箭頭接點 6">
            <a:extLst>
              <a:ext uri="{FF2B5EF4-FFF2-40B4-BE49-F238E27FC236}">
                <a16:creationId xmlns:a16="http://schemas.microsoft.com/office/drawing/2014/main" id="{C3C32AF5-6DFE-4701-819E-9A6CA033CB3A}"/>
              </a:ext>
            </a:extLst>
          </p:cNvPr>
          <p:cNvCxnSpPr/>
          <p:nvPr/>
        </p:nvCxnSpPr>
        <p:spPr>
          <a:xfrm>
            <a:off x="4410312" y="4350366"/>
            <a:ext cx="19758" cy="1867842"/>
          </a:xfrm>
          <a:prstGeom prst="line">
            <a:avLst/>
          </a:prstGeom>
          <a:noFill/>
          <a:ln w="38100">
            <a:solidFill>
              <a:srgbClr val="002060"/>
            </a:solidFill>
            <a:miter lim="800000"/>
            <a:tailEnd type="arrow"/>
          </a:ln>
        </p:spPr>
      </p:cxnSp>
    </p:spTree>
    <p:extLst>
      <p:ext uri="{BB962C8B-B14F-4D97-AF65-F5344CB8AC3E}">
        <p14:creationId xmlns:p14="http://schemas.microsoft.com/office/powerpoint/2010/main" val="364480667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798284-BFE4-4D0B-9596-877032811B0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20688"/>
            <a:ext cx="9144000" cy="5397330"/>
          </a:xfrm>
          <a:prstGeom prst="rect">
            <a:avLst/>
          </a:prstGeom>
        </p:spPr>
      </p:pic>
    </p:spTree>
    <p:extLst>
      <p:ext uri="{BB962C8B-B14F-4D97-AF65-F5344CB8AC3E}">
        <p14:creationId xmlns:p14="http://schemas.microsoft.com/office/powerpoint/2010/main" val="116884420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D75061A6-23FF-4BE6-8BE8-C3B407D9D7B0}"/>
              </a:ext>
            </a:extLst>
          </p:cNvPr>
          <p:cNvSpPr>
            <a:spLocks noGrp="1"/>
          </p:cNvSpPr>
          <p:nvPr>
            <p:ph type="title"/>
          </p:nvPr>
        </p:nvSpPr>
        <p:spPr/>
        <p:txBody>
          <a:bodyPr/>
          <a:lstStyle/>
          <a:p>
            <a:r>
              <a:rPr lang="zh-CN" altLang="en-US" dirty="0"/>
              <a:t>关系数据库</a:t>
            </a:r>
          </a:p>
        </p:txBody>
      </p:sp>
      <p:grpSp>
        <p:nvGrpSpPr>
          <p:cNvPr id="7" name="Group 78">
            <a:extLst>
              <a:ext uri="{FF2B5EF4-FFF2-40B4-BE49-F238E27FC236}">
                <a16:creationId xmlns:a16="http://schemas.microsoft.com/office/drawing/2014/main" id="{B1B60D8C-2F51-4B80-B550-6AE64B1C0C56}"/>
              </a:ext>
            </a:extLst>
          </p:cNvPr>
          <p:cNvGrpSpPr>
            <a:grpSpLocks/>
          </p:cNvGrpSpPr>
          <p:nvPr/>
        </p:nvGrpSpPr>
        <p:grpSpPr bwMode="auto">
          <a:xfrm>
            <a:off x="6629673" y="2360612"/>
            <a:ext cx="1631950" cy="1155700"/>
            <a:chOff x="0" y="0"/>
            <a:chExt cx="1631768" cy="1540508"/>
          </a:xfrm>
        </p:grpSpPr>
        <p:pic>
          <p:nvPicPr>
            <p:cNvPr id="8" name="Picture 5" descr="IMG_6436">
              <a:extLst>
                <a:ext uri="{FF2B5EF4-FFF2-40B4-BE49-F238E27FC236}">
                  <a16:creationId xmlns:a16="http://schemas.microsoft.com/office/drawing/2014/main" id="{86DCA63E-DD56-4AE1-B084-823BF4808AC8}"/>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48" y="28765"/>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50">
              <a:extLst>
                <a:ext uri="{FF2B5EF4-FFF2-40B4-BE49-F238E27FC236}">
                  <a16:creationId xmlns:a16="http://schemas.microsoft.com/office/drawing/2014/main" id="{A2A652FD-09DD-45F0-881B-A8A693BD44FC}"/>
                </a:ext>
              </a:extLst>
            </p:cNvPr>
            <p:cNvSpPr>
              <a:spLocks noChangeArrowheads="1"/>
            </p:cNvSpPr>
            <p:nvPr/>
          </p:nvSpPr>
          <p:spPr bwMode="auto">
            <a:xfrm>
              <a:off x="-2343" y="1263509"/>
              <a:ext cx="1565253" cy="366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虚拟数据库</a:t>
              </a:r>
            </a:p>
          </p:txBody>
        </p:sp>
        <p:pic>
          <p:nvPicPr>
            <p:cNvPr id="10" name="Picture 5" descr="IMG_6436">
              <a:extLst>
                <a:ext uri="{FF2B5EF4-FFF2-40B4-BE49-F238E27FC236}">
                  <a16:creationId xmlns:a16="http://schemas.microsoft.com/office/drawing/2014/main" id="{7C3B245E-7AF5-48F6-AC3D-048E5FE8CD8B}"/>
                </a:ext>
              </a:extLst>
            </p:cNvPr>
            <p:cNvPicPr preferRelativeResize="0">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096" y="0"/>
              <a:ext cx="1591672" cy="11704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1" name="Group 82">
            <a:extLst>
              <a:ext uri="{FF2B5EF4-FFF2-40B4-BE49-F238E27FC236}">
                <a16:creationId xmlns:a16="http://schemas.microsoft.com/office/drawing/2014/main" id="{AED94EE3-A1A3-48D7-8BFD-0D1BC35A601D}"/>
              </a:ext>
            </a:extLst>
          </p:cNvPr>
          <p:cNvGrpSpPr>
            <a:grpSpLocks/>
          </p:cNvGrpSpPr>
          <p:nvPr/>
        </p:nvGrpSpPr>
        <p:grpSpPr bwMode="auto">
          <a:xfrm>
            <a:off x="3626123" y="5380037"/>
            <a:ext cx="1827213" cy="1019175"/>
            <a:chOff x="0" y="0"/>
            <a:chExt cx="1827170" cy="1359764"/>
          </a:xfrm>
        </p:grpSpPr>
        <p:pic>
          <p:nvPicPr>
            <p:cNvPr id="12" name="Picture 20" descr="http://www.dhc.com.cn/appdata/files/Image/%E4%B8%AD%E6%96%87%E7%89%88%E6%9C%AC/%E5%8D%8E%E4%BF%A1%E5%8C%BB%E9%99%A2%E7%AE%A1%E7%90%86%E7%B3%BB%E7%BB%9F-%E4%BA%A7%E5%93%81%E6%A6%82%E8%BF%B0.JPG">
              <a:extLst>
                <a:ext uri="{FF2B5EF4-FFF2-40B4-BE49-F238E27FC236}">
                  <a16:creationId xmlns:a16="http://schemas.microsoft.com/office/drawing/2014/main" id="{3676DDB6-2425-4ED8-A5C2-148A09159588}"/>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972" y="28765"/>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1">
              <a:extLst>
                <a:ext uri="{FF2B5EF4-FFF2-40B4-BE49-F238E27FC236}">
                  <a16:creationId xmlns:a16="http://schemas.microsoft.com/office/drawing/2014/main" id="{A39BD64E-1B47-4C2B-B0FF-62648EBE7140}"/>
                </a:ext>
              </a:extLst>
            </p:cNvPr>
            <p:cNvSpPr>
              <a:spLocks noChangeArrowheads="1"/>
            </p:cNvSpPr>
            <p:nvPr/>
          </p:nvSpPr>
          <p:spPr bwMode="auto">
            <a:xfrm>
              <a:off x="-2743" y="1082765"/>
              <a:ext cx="1832657" cy="3663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信息管理系统（</a:t>
              </a:r>
              <a:r>
                <a:rPr lang="en-US" altLang="zh-CN" sz="1200" dirty="0">
                  <a:solidFill>
                    <a:srgbClr val="000000"/>
                  </a:solidFill>
                  <a:latin typeface="Calibri" panose="020F0502020204030204" pitchFamily="34" charset="0"/>
                  <a:ea typeface="华文仿宋" panose="02010600040101010101" pitchFamily="2" charset="-122"/>
                  <a:cs typeface="Arial"/>
                  <a:sym typeface="Calibri" panose="020F0502020204030204" pitchFamily="34" charset="0"/>
                </a:rPr>
                <a:t>HIS</a:t>
              </a:r>
              <a:r>
                <a:rPr lang="zh-CN" altLang="en-US" sz="1200" dirty="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a:t>
              </a:r>
            </a:p>
          </p:txBody>
        </p:sp>
        <p:pic>
          <p:nvPicPr>
            <p:cNvPr id="14" name="Picture 20" descr="http://www.dhc.com.cn/appdata/files/Image/%E4%B8%AD%E6%96%87%E7%89%88%E6%9C%AC/%E5%8D%8E%E4%BF%A1%E5%8C%BB%E9%99%A2%E7%AE%A1%E7%90%86%E7%B3%BB%E7%BB%9F-%E4%BA%A7%E5%93%81%E6%A6%82%E8%BF%B0.JPG">
              <a:extLst>
                <a:ext uri="{FF2B5EF4-FFF2-40B4-BE49-F238E27FC236}">
                  <a16:creationId xmlns:a16="http://schemas.microsoft.com/office/drawing/2014/main" id="{64700DBD-4CB0-484E-B2C8-8514534C6483}"/>
                </a:ext>
              </a:extLst>
            </p:cNvPr>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8420" y="0"/>
              <a:ext cx="1431226" cy="10775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86">
            <a:extLst>
              <a:ext uri="{FF2B5EF4-FFF2-40B4-BE49-F238E27FC236}">
                <a16:creationId xmlns:a16="http://schemas.microsoft.com/office/drawing/2014/main" id="{8E9A2EBC-71C5-41DD-9E77-AC73B7516151}"/>
              </a:ext>
            </a:extLst>
          </p:cNvPr>
          <p:cNvGrpSpPr>
            <a:grpSpLocks/>
          </p:cNvGrpSpPr>
          <p:nvPr/>
        </p:nvGrpSpPr>
        <p:grpSpPr bwMode="auto">
          <a:xfrm>
            <a:off x="1059136" y="2341562"/>
            <a:ext cx="1752600" cy="1063625"/>
            <a:chOff x="0" y="0"/>
            <a:chExt cx="1752601" cy="1419999"/>
          </a:xfrm>
        </p:grpSpPr>
        <p:pic>
          <p:nvPicPr>
            <p:cNvPr id="16" name="Picture 36" descr="http://www.yeewe.com/uploads/200810/20098416514618777801.jpg">
              <a:extLst>
                <a:ext uri="{FF2B5EF4-FFF2-40B4-BE49-F238E27FC236}">
                  <a16:creationId xmlns:a16="http://schemas.microsoft.com/office/drawing/2014/main" id="{1FA81119-EFA9-41A6-90B8-937F87BF97C9}"/>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752601" cy="12053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42">
              <a:extLst>
                <a:ext uri="{FF2B5EF4-FFF2-40B4-BE49-F238E27FC236}">
                  <a16:creationId xmlns:a16="http://schemas.microsoft.com/office/drawing/2014/main" id="{CCA1324E-7B23-4759-A9F6-5F99171317E6}"/>
                </a:ext>
              </a:extLst>
            </p:cNvPr>
            <p:cNvSpPr>
              <a:spLocks noChangeArrowheads="1"/>
            </p:cNvSpPr>
            <p:nvPr/>
          </p:nvSpPr>
          <p:spPr bwMode="auto">
            <a:xfrm>
              <a:off x="73797" y="1143000"/>
              <a:ext cx="1605005" cy="3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电子病历</a:t>
              </a:r>
            </a:p>
          </p:txBody>
        </p:sp>
      </p:grpSp>
      <p:sp>
        <p:nvSpPr>
          <p:cNvPr id="18" name="日期占位符 43">
            <a:extLst>
              <a:ext uri="{FF2B5EF4-FFF2-40B4-BE49-F238E27FC236}">
                <a16:creationId xmlns:a16="http://schemas.microsoft.com/office/drawing/2014/main" id="{CFB5B0C4-EFDC-4578-ABA7-F7297FBC787E}"/>
              </a:ext>
            </a:extLst>
          </p:cNvPr>
          <p:cNvSpPr>
            <a:spLocks noChangeArrowheads="1"/>
          </p:cNvSpPr>
          <p:nvPr/>
        </p:nvSpPr>
        <p:spPr bwMode="auto">
          <a:xfrm>
            <a:off x="536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fld id="{4566D09E-609D-4BE5-ABDA-DE59B474782F}" type="datetime1">
              <a:rPr lang="zh-CN" altLang="en-US" sz="1200" smtClean="0">
                <a:solidFill>
                  <a:srgbClr val="000000"/>
                </a:solidFill>
                <a:latin typeface="Garamond" panose="02020404030301010803" pitchFamily="18" charset="0"/>
                <a:ea typeface="华文仿宋" panose="02010600040101010101" pitchFamily="2" charset="-122"/>
                <a:cs typeface="Arial"/>
              </a:rPr>
              <a:pPr fontAlgn="base">
                <a:spcBef>
                  <a:spcPct val="0"/>
                </a:spcBef>
                <a:spcAft>
                  <a:spcPct val="0"/>
                </a:spcAft>
                <a:buSzPct val="100000"/>
                <a:buFont typeface="Arial" panose="020B0604020202020204" pitchFamily="34" charset="0"/>
                <a:buNone/>
              </a:pPr>
              <a:t>2023/9/4</a:t>
            </a:fld>
            <a:endParaRPr lang="zh-CN" altLang="en-US" sz="1200">
              <a:solidFill>
                <a:srgbClr val="000000"/>
              </a:solidFill>
              <a:latin typeface="Garamond" panose="02020404030301010803" pitchFamily="18" charset="0"/>
              <a:ea typeface="华文仿宋" panose="02010600040101010101" pitchFamily="2" charset="-122"/>
              <a:cs typeface="Arial"/>
            </a:endParaRPr>
          </a:p>
        </p:txBody>
      </p:sp>
      <p:grpSp>
        <p:nvGrpSpPr>
          <p:cNvPr id="19" name="Group 90">
            <a:extLst>
              <a:ext uri="{FF2B5EF4-FFF2-40B4-BE49-F238E27FC236}">
                <a16:creationId xmlns:a16="http://schemas.microsoft.com/office/drawing/2014/main" id="{346D8767-9E38-4876-9EEB-71091B50E1D0}"/>
              </a:ext>
            </a:extLst>
          </p:cNvPr>
          <p:cNvGrpSpPr>
            <a:grpSpLocks/>
          </p:cNvGrpSpPr>
          <p:nvPr/>
        </p:nvGrpSpPr>
        <p:grpSpPr bwMode="auto">
          <a:xfrm>
            <a:off x="878161" y="4932362"/>
            <a:ext cx="1587500" cy="1038225"/>
            <a:chOff x="0" y="0"/>
            <a:chExt cx="1586776" cy="1386313"/>
          </a:xfrm>
        </p:grpSpPr>
        <p:pic>
          <p:nvPicPr>
            <p:cNvPr id="20" name="Picture 3">
              <a:extLst>
                <a:ext uri="{FF2B5EF4-FFF2-40B4-BE49-F238E27FC236}">
                  <a16:creationId xmlns:a16="http://schemas.microsoft.com/office/drawing/2014/main" id="{BA968A12-7134-4342-A4BF-DBBA075987A1}"/>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8765"/>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47">
              <a:extLst>
                <a:ext uri="{FF2B5EF4-FFF2-40B4-BE49-F238E27FC236}">
                  <a16:creationId xmlns:a16="http://schemas.microsoft.com/office/drawing/2014/main" id="{B72F3A5F-FEA6-488B-965C-8CF0467363FE}"/>
                </a:ext>
              </a:extLst>
            </p:cNvPr>
            <p:cNvSpPr>
              <a:spLocks noChangeArrowheads="1"/>
            </p:cNvSpPr>
            <p:nvPr/>
          </p:nvSpPr>
          <p:spPr bwMode="auto">
            <a:xfrm>
              <a:off x="537" y="1109316"/>
              <a:ext cx="1565254" cy="366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销售管理系统</a:t>
              </a:r>
            </a:p>
          </p:txBody>
        </p:sp>
        <p:pic>
          <p:nvPicPr>
            <p:cNvPr id="22" name="Picture 3">
              <a:extLst>
                <a:ext uri="{FF2B5EF4-FFF2-40B4-BE49-F238E27FC236}">
                  <a16:creationId xmlns:a16="http://schemas.microsoft.com/office/drawing/2014/main" id="{D7FA50DC-5234-446A-B2B3-F58A6BC48AE4}"/>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48" y="0"/>
              <a:ext cx="1566328" cy="10496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3" name="灯片编号占位符 44">
            <a:extLst>
              <a:ext uri="{FF2B5EF4-FFF2-40B4-BE49-F238E27FC236}">
                <a16:creationId xmlns:a16="http://schemas.microsoft.com/office/drawing/2014/main" id="{10707C81-930D-4A12-BCF4-7ED277FEB00E}"/>
              </a:ext>
            </a:extLst>
          </p:cNvPr>
          <p:cNvSpPr>
            <a:spLocks noChangeArrowheads="1"/>
          </p:cNvSpPr>
          <p:nvPr/>
        </p:nvSpPr>
        <p:spPr bwMode="auto">
          <a:xfrm>
            <a:off x="6632848" y="6224587"/>
            <a:ext cx="2133600" cy="34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fontAlgn="base">
              <a:spcBef>
                <a:spcPct val="0"/>
              </a:spcBef>
              <a:spcAft>
                <a:spcPct val="0"/>
              </a:spcAft>
              <a:buSzPct val="100000"/>
              <a:buFont typeface="Arial" panose="020B0604020202020204" pitchFamily="34" charset="0"/>
              <a:buNone/>
            </a:pPr>
            <a:fld id="{0C88876F-A28C-488F-8477-04EF33EA62ED}" type="slidenum">
              <a:rPr lang="en-US" altLang="zh-CN" sz="1200" smtClean="0">
                <a:solidFill>
                  <a:srgbClr val="000000"/>
                </a:solidFill>
                <a:latin typeface="Garamond" panose="02020404030301010803" pitchFamily="18" charset="0"/>
                <a:ea typeface="华文仿宋" panose="02010600040101010101" pitchFamily="2" charset="-122"/>
                <a:cs typeface="Arial"/>
              </a:rPr>
              <a:pPr algn="r" fontAlgn="base">
                <a:spcBef>
                  <a:spcPct val="0"/>
                </a:spcBef>
                <a:spcAft>
                  <a:spcPct val="0"/>
                </a:spcAft>
                <a:buSzPct val="100000"/>
                <a:buFont typeface="Arial" panose="020B0604020202020204" pitchFamily="34" charset="0"/>
                <a:buNone/>
              </a:pPr>
              <a:t>13</a:t>
            </a:fld>
            <a:endParaRPr lang="en-US" altLang="zh-CN" sz="1200">
              <a:solidFill>
                <a:srgbClr val="000000"/>
              </a:solidFill>
              <a:latin typeface="Garamond" panose="02020404030301010803" pitchFamily="18" charset="0"/>
              <a:ea typeface="华文仿宋" panose="02010600040101010101" pitchFamily="2" charset="-122"/>
              <a:cs typeface="Arial"/>
            </a:endParaRPr>
          </a:p>
        </p:txBody>
      </p:sp>
      <p:grpSp>
        <p:nvGrpSpPr>
          <p:cNvPr id="24" name="Group 96">
            <a:extLst>
              <a:ext uri="{FF2B5EF4-FFF2-40B4-BE49-F238E27FC236}">
                <a16:creationId xmlns:a16="http://schemas.microsoft.com/office/drawing/2014/main" id="{E814B307-44C7-4F5C-8DB9-D181DE0B0482}"/>
              </a:ext>
            </a:extLst>
          </p:cNvPr>
          <p:cNvGrpSpPr>
            <a:grpSpLocks/>
          </p:cNvGrpSpPr>
          <p:nvPr/>
        </p:nvGrpSpPr>
        <p:grpSpPr bwMode="auto">
          <a:xfrm>
            <a:off x="1625873" y="2840037"/>
            <a:ext cx="5867400" cy="2673350"/>
            <a:chOff x="0" y="0"/>
            <a:chExt cx="5867400" cy="3562350"/>
          </a:xfrm>
        </p:grpSpPr>
        <p:pic>
          <p:nvPicPr>
            <p:cNvPr id="25" name="Picture 6" descr="PostgreSQL 9.0.1">
              <a:extLst>
                <a:ext uri="{FF2B5EF4-FFF2-40B4-BE49-F238E27FC236}">
                  <a16:creationId xmlns:a16="http://schemas.microsoft.com/office/drawing/2014/main" id="{EF3083DE-E6B5-454B-97AD-BB079E4B7579}"/>
                </a:ext>
              </a:extLst>
            </p:cNvPr>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2900" y="2537389"/>
              <a:ext cx="977900" cy="7744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descr="http://www.w3resource.com/mysql/mysql-logo.jpg">
              <a:extLst>
                <a:ext uri="{FF2B5EF4-FFF2-40B4-BE49-F238E27FC236}">
                  <a16:creationId xmlns:a16="http://schemas.microsoft.com/office/drawing/2014/main" id="{DF56983D-ECB1-4DAE-B7BF-7CDC86F82E68}"/>
                </a:ext>
              </a:extLst>
            </p:cNvPr>
            <p:cNvPicPr preferRelativeResize="0">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62100" y="228194"/>
              <a:ext cx="1047750" cy="7641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0" descr="http://www.oracle.2ko.co.za/images/oraclesw.jpg">
              <a:extLst>
                <a:ext uri="{FF2B5EF4-FFF2-40B4-BE49-F238E27FC236}">
                  <a16:creationId xmlns:a16="http://schemas.microsoft.com/office/drawing/2014/main" id="{9E5772C3-FE77-4F28-ACD7-B6C08C9C53BA}"/>
                </a:ext>
              </a:extLst>
            </p:cNvPr>
            <p:cNvPicPr preferRelativeResize="0">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1000" y="1217480"/>
              <a:ext cx="1047750"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16" descr="http://www.freelogovector.com/gallery/s/Sybase%20logo.jpg">
              <a:extLst>
                <a:ext uri="{FF2B5EF4-FFF2-40B4-BE49-F238E27FC236}">
                  <a16:creationId xmlns:a16="http://schemas.microsoft.com/office/drawing/2014/main" id="{CD92E097-9F79-440A-AC1A-988C30810C9D}"/>
                </a:ext>
              </a:extLst>
            </p:cNvPr>
            <p:cNvPicPr preferRelativeResize="0">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00400" y="2689789"/>
              <a:ext cx="1309544" cy="3998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Oval 8">
              <a:extLst>
                <a:ext uri="{FF2B5EF4-FFF2-40B4-BE49-F238E27FC236}">
                  <a16:creationId xmlns:a16="http://schemas.microsoft.com/office/drawing/2014/main" id="{944D2F81-9783-4877-9344-93832FD5C08A}"/>
                </a:ext>
              </a:extLst>
            </p:cNvPr>
            <p:cNvSpPr>
              <a:spLocks noChangeArrowheads="1"/>
            </p:cNvSpPr>
            <p:nvPr/>
          </p:nvSpPr>
          <p:spPr bwMode="auto">
            <a:xfrm>
              <a:off x="0" y="0"/>
              <a:ext cx="5867400" cy="3562350"/>
            </a:xfrm>
            <a:prstGeom prst="ellipse">
              <a:avLst/>
            </a:prstGeom>
            <a:noFill/>
            <a:ln w="25400" cap="flat" algn="ctr">
              <a:solidFill>
                <a:srgbClr val="395E8A"/>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endParaRPr lang="zh-CN" altLang="en-US">
                <a:solidFill>
                  <a:srgbClr val="FFFFFF"/>
                </a:solidFill>
                <a:latin typeface="MS PGothic" panose="020B0600070205080204" pitchFamily="34" charset="-128"/>
                <a:ea typeface="华文仿宋" panose="02010600040101010101" pitchFamily="2" charset="-122"/>
                <a:cs typeface="Arial"/>
                <a:sym typeface="MS PGothic" panose="020B0600070205080204" pitchFamily="34" charset="-128"/>
              </a:endParaRPr>
            </a:p>
          </p:txBody>
        </p:sp>
        <p:pic>
          <p:nvPicPr>
            <p:cNvPr id="30" name="Picture 12" descr="http://thomaslarock.com/wp-content/uploads/2011/12/SQL-Server-2012.png?9d7bd4">
              <a:extLst>
                <a:ext uri="{FF2B5EF4-FFF2-40B4-BE49-F238E27FC236}">
                  <a16:creationId xmlns:a16="http://schemas.microsoft.com/office/drawing/2014/main" id="{D6223E47-F06E-4958-AFEF-109FEA38477C}"/>
                </a:ext>
              </a:extLst>
            </p:cNvPr>
            <p:cNvPicPr preferRelativeResize="0">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43400" y="1196917"/>
              <a:ext cx="1297742" cy="1066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8" descr="http://www.cloxy.com/c-uploads/sqlite_logo.png">
              <a:extLst>
                <a:ext uri="{FF2B5EF4-FFF2-40B4-BE49-F238E27FC236}">
                  <a16:creationId xmlns:a16="http://schemas.microsoft.com/office/drawing/2014/main" id="{556C9AF1-A757-43DD-8F4B-4F3F2924D2B7}"/>
                </a:ext>
              </a:extLst>
            </p:cNvPr>
            <p:cNvPicPr preferRelativeResize="0">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00400" y="344290"/>
              <a:ext cx="1168030" cy="551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2" name="Group 104">
            <a:extLst>
              <a:ext uri="{FF2B5EF4-FFF2-40B4-BE49-F238E27FC236}">
                <a16:creationId xmlns:a16="http://schemas.microsoft.com/office/drawing/2014/main" id="{B6AF23BE-09BC-485F-B5C2-346908C32EA3}"/>
              </a:ext>
            </a:extLst>
          </p:cNvPr>
          <p:cNvGrpSpPr>
            <a:grpSpLocks/>
          </p:cNvGrpSpPr>
          <p:nvPr/>
        </p:nvGrpSpPr>
        <p:grpSpPr bwMode="auto">
          <a:xfrm>
            <a:off x="3149873" y="3582987"/>
            <a:ext cx="2689225" cy="1127125"/>
            <a:chOff x="0" y="0"/>
            <a:chExt cx="2689225" cy="1505247"/>
          </a:xfrm>
        </p:grpSpPr>
        <p:pic>
          <p:nvPicPr>
            <p:cNvPr id="33" name="Picture 4" descr="http://t3.gstatic.com/images?q=tbn:ANd9GcQshYUfLnZWD3IY5YNv8XN7P7L-09cCxnP9K4NdzS-id9RplOY-etkY_1N4kQ">
              <a:extLst>
                <a:ext uri="{FF2B5EF4-FFF2-40B4-BE49-F238E27FC236}">
                  <a16:creationId xmlns:a16="http://schemas.microsoft.com/office/drawing/2014/main" id="{0D8BA7A6-EE07-4C8D-94AA-1F5F1C37FC3B}"/>
                </a:ext>
              </a:extLst>
            </p:cNvPr>
            <p:cNvPicPr preferRelativeResize="0">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3401" y="108247"/>
              <a:ext cx="1799166" cy="139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Oval 17">
              <a:extLst>
                <a:ext uri="{FF2B5EF4-FFF2-40B4-BE49-F238E27FC236}">
                  <a16:creationId xmlns:a16="http://schemas.microsoft.com/office/drawing/2014/main" id="{286EBB89-7C9F-47CB-9FD9-C4AE35963432}"/>
                </a:ext>
              </a:extLst>
            </p:cNvPr>
            <p:cNvSpPr>
              <a:spLocks noChangeArrowheads="1"/>
            </p:cNvSpPr>
            <p:nvPr/>
          </p:nvSpPr>
          <p:spPr bwMode="auto">
            <a:xfrm>
              <a:off x="0" y="0"/>
              <a:ext cx="2689225" cy="1466850"/>
            </a:xfrm>
            <a:prstGeom prst="ellipse">
              <a:avLst/>
            </a:prstGeom>
            <a:solidFill>
              <a:srgbClr val="FFFFFF">
                <a:alpha val="74117"/>
              </a:srgbClr>
            </a:solidFill>
            <a:ln w="25400" cap="flat" algn="ctr">
              <a:solidFill>
                <a:srgbClr val="395E8A"/>
              </a:solidFill>
              <a:prstDash val="solid"/>
              <a:round/>
              <a:headEnd type="none" w="med" len="med"/>
              <a:tailEnd type="none" w="med" len="med"/>
            </a:ln>
          </p:spPr>
          <p:txBody>
            <a:bodyPr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20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关系数据模型</a:t>
              </a:r>
            </a:p>
          </p:txBody>
        </p:sp>
      </p:grpSp>
      <p:sp>
        <p:nvSpPr>
          <p:cNvPr id="35" name="文本框 13342">
            <a:extLst>
              <a:ext uri="{FF2B5EF4-FFF2-40B4-BE49-F238E27FC236}">
                <a16:creationId xmlns:a16="http://schemas.microsoft.com/office/drawing/2014/main" id="{291A8C3D-325A-4B38-BF07-82D807B11D41}"/>
              </a:ext>
            </a:extLst>
          </p:cNvPr>
          <p:cNvSpPr>
            <a:spLocks noChangeArrowheads="1"/>
          </p:cNvSpPr>
          <p:nvPr/>
        </p:nvSpPr>
        <p:spPr bwMode="auto">
          <a:xfrm>
            <a:off x="352698" y="4529137"/>
            <a:ext cx="12954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CRM客户关系管理</a:t>
            </a:r>
          </a:p>
        </p:txBody>
      </p:sp>
      <p:sp>
        <p:nvSpPr>
          <p:cNvPr id="36" name="文本框 13343">
            <a:extLst>
              <a:ext uri="{FF2B5EF4-FFF2-40B4-BE49-F238E27FC236}">
                <a16:creationId xmlns:a16="http://schemas.microsoft.com/office/drawing/2014/main" id="{6826E338-EB0D-4DFD-BA37-255F8B0D91C5}"/>
              </a:ext>
            </a:extLst>
          </p:cNvPr>
          <p:cNvSpPr>
            <a:spLocks noChangeArrowheads="1"/>
          </p:cNvSpPr>
          <p:nvPr/>
        </p:nvSpPr>
        <p:spPr bwMode="auto">
          <a:xfrm>
            <a:off x="6921773" y="5980112"/>
            <a:ext cx="1147763"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fontAlgn="base">
              <a:spcBef>
                <a:spcPct val="0"/>
              </a:spcBef>
              <a:spcAft>
                <a:spcPct val="0"/>
              </a:spcAft>
              <a:buSzPct val="100000"/>
              <a:buFont typeface="Arial" panose="020B0604020202020204" pitchFamily="34" charset="0"/>
              <a:buNone/>
            </a:pPr>
            <a:r>
              <a:rPr lang="zh-CN" altLang="en-US" sz="1000">
                <a:solidFill>
                  <a:srgbClr val="000000"/>
                </a:solidFill>
                <a:ea typeface="华文仿宋" panose="02010600040101010101" pitchFamily="2" charset="-122"/>
                <a:cs typeface="Arial"/>
              </a:rPr>
              <a:t>实时监控平台</a:t>
            </a:r>
          </a:p>
        </p:txBody>
      </p:sp>
      <p:grpSp>
        <p:nvGrpSpPr>
          <p:cNvPr id="37" name="Group 109">
            <a:extLst>
              <a:ext uri="{FF2B5EF4-FFF2-40B4-BE49-F238E27FC236}">
                <a16:creationId xmlns:a16="http://schemas.microsoft.com/office/drawing/2014/main" id="{4B61D9CB-12D7-4717-9AAA-DC432D18ECBC}"/>
              </a:ext>
            </a:extLst>
          </p:cNvPr>
          <p:cNvGrpSpPr>
            <a:grpSpLocks/>
          </p:cNvGrpSpPr>
          <p:nvPr/>
        </p:nvGrpSpPr>
        <p:grpSpPr bwMode="auto">
          <a:xfrm>
            <a:off x="3792811" y="2170112"/>
            <a:ext cx="1560512" cy="885825"/>
            <a:chOff x="0" y="0"/>
            <a:chExt cx="1560568" cy="1180654"/>
          </a:xfrm>
        </p:grpSpPr>
        <p:pic>
          <p:nvPicPr>
            <p:cNvPr id="38" name="Picture 3">
              <a:extLst>
                <a:ext uri="{FF2B5EF4-FFF2-40B4-BE49-F238E27FC236}">
                  <a16:creationId xmlns:a16="http://schemas.microsoft.com/office/drawing/2014/main" id="{AA3094BE-9DD9-4B42-BF98-D0051B55E5CD}"/>
                </a:ext>
              </a:extLst>
            </p:cNvPr>
            <p:cNvPicPr preferRelativeResize="0">
              <a:picLocks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945" y="0"/>
              <a:ext cx="1462678" cy="108679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45">
              <a:extLst>
                <a:ext uri="{FF2B5EF4-FFF2-40B4-BE49-F238E27FC236}">
                  <a16:creationId xmlns:a16="http://schemas.microsoft.com/office/drawing/2014/main" id="{811477EC-E3CD-43F0-BA53-CD1CF3E3C870}"/>
                </a:ext>
              </a:extLst>
            </p:cNvPr>
            <p:cNvSpPr>
              <a:spLocks noChangeArrowheads="1"/>
            </p:cNvSpPr>
            <p:nvPr/>
          </p:nvSpPr>
          <p:spPr bwMode="auto">
            <a:xfrm>
              <a:off x="-2343" y="903655"/>
              <a:ext cx="1565254" cy="365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SzPct val="100000"/>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fontAlgn="base">
                <a:spcBef>
                  <a:spcPct val="0"/>
                </a:spcBef>
                <a:spcAft>
                  <a:spcPct val="0"/>
                </a:spcAft>
                <a:buSzPct val="100000"/>
                <a:buFont typeface="Arial" panose="020B0604020202020204" pitchFamily="34" charset="0"/>
                <a:buNone/>
              </a:pPr>
              <a:r>
                <a:rPr lang="zh-CN" altLang="en-US" sz="1200">
                  <a:solidFill>
                    <a:srgbClr val="000000"/>
                  </a:solidFill>
                  <a:latin typeface="宋体" panose="02010600030101010101" pitchFamily="2" charset="-122"/>
                  <a:ea typeface="华文仿宋" panose="02010600040101010101" pitchFamily="2" charset="-122"/>
                  <a:cs typeface="Arial"/>
                  <a:sym typeface="宋体" panose="02010600030101010101" pitchFamily="2" charset="-122"/>
                </a:rPr>
                <a:t>远程监护平台</a:t>
              </a:r>
            </a:p>
          </p:txBody>
        </p:sp>
      </p:grpSp>
      <p:pic>
        <p:nvPicPr>
          <p:cNvPr id="40" name="图片 13347">
            <a:extLst>
              <a:ext uri="{FF2B5EF4-FFF2-40B4-BE49-F238E27FC236}">
                <a16:creationId xmlns:a16="http://schemas.microsoft.com/office/drawing/2014/main" id="{2FAF58C0-C6FF-4B15-85F9-ED12D39F9193}"/>
              </a:ext>
            </a:extLst>
          </p:cNvPr>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4586" y="3582987"/>
            <a:ext cx="1392237" cy="979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图片 13348">
            <a:extLst>
              <a:ext uri="{FF2B5EF4-FFF2-40B4-BE49-F238E27FC236}">
                <a16:creationId xmlns:a16="http://schemas.microsoft.com/office/drawing/2014/main" id="{BA244380-6CEB-47B4-8996-47B449172E8A}"/>
              </a:ext>
            </a:extLst>
          </p:cNvPr>
          <p:cNvPicPr preferRelativeResize="0">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629673" y="4865687"/>
            <a:ext cx="1584325"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图片 13349">
            <a:extLst>
              <a:ext uri="{FF2B5EF4-FFF2-40B4-BE49-F238E27FC236}">
                <a16:creationId xmlns:a16="http://schemas.microsoft.com/office/drawing/2014/main" id="{715D4994-FC4D-410B-AC14-4769B9035BC2}"/>
              </a:ext>
            </a:extLst>
          </p:cNvPr>
          <p:cNvPicPr preferRelativeResize="0">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301186" y="3721100"/>
            <a:ext cx="1525587" cy="1052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7197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6" fill="hold" nodeType="clickEffect">
                                  <p:childTnLst>
                                    <p:set>
                                      <p:cBhvr additive="base">
                                        <p:cTn id="6" dur="1" fill="hold">
                                          <p:stCondLst>
                                            <p:cond delay="0"/>
                                          </p:stCondLst>
                                        </p:cTn>
                                        <p:tgtEl>
                                          <p:spTgt spid="24"/>
                                        </p:tgtEl>
                                        <p:attrNameLst>
                                          <p:attrName>style.visibility</p:attrName>
                                        </p:attrNameLst>
                                      </p:cBhvr>
                                      <p:to>
                                        <p:strVal val="visible"/>
                                      </p:to>
                                    </p:set>
                                    <p:animEffect>
                                      <p:cBhvr additive="base">
                                        <p:cTn id="7" dur="500" fill="hold"/>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childTnLst>
                                    <p:set>
                                      <p:cBhvr additive="base">
                                        <p:cTn id="11" dur="1" fill="hold">
                                          <p:stCondLst>
                                            <p:cond delay="0"/>
                                          </p:stCondLst>
                                        </p:cTn>
                                        <p:tgtEl>
                                          <p:spTgt spid="15"/>
                                        </p:tgtEl>
                                        <p:attrNameLst>
                                          <p:attrName>style.visibility</p:attrName>
                                        </p:attrNameLst>
                                      </p:cBhvr>
                                      <p:to>
                                        <p:strVal val="visible"/>
                                      </p:to>
                                    </p:set>
                                    <p:animEffect transition="in" filter="blinds(horizontal)">
                                      <p:cBhvr additive="base">
                                        <p:cTn id="12" dur="500" fill="hold"/>
                                        <p:tgtEl>
                                          <p:spTgt spid="15"/>
                                        </p:tgtEl>
                                      </p:cBhvr>
                                    </p:animEffect>
                                  </p:childTnLst>
                                </p:cTn>
                              </p:par>
                              <p:par>
                                <p:cTn id="13" presetID="3" presetClass="entr" presetSubtype="10" fill="hold" nodeType="withEffect">
                                  <p:childTnLst>
                                    <p:set>
                                      <p:cBhvr additive="base">
                                        <p:cTn id="14" dur="1" fill="hold">
                                          <p:stCondLst>
                                            <p:cond delay="0"/>
                                          </p:stCondLst>
                                        </p:cTn>
                                        <p:tgtEl>
                                          <p:spTgt spid="37"/>
                                        </p:tgtEl>
                                        <p:attrNameLst>
                                          <p:attrName>style.visibility</p:attrName>
                                        </p:attrNameLst>
                                      </p:cBhvr>
                                      <p:to>
                                        <p:strVal val="visible"/>
                                      </p:to>
                                    </p:set>
                                    <p:animEffect transition="in" filter="blinds(horizontal)">
                                      <p:cBhvr additive="base">
                                        <p:cTn id="15" dur="500" fill="hold"/>
                                        <p:tgtEl>
                                          <p:spTgt spid="37"/>
                                        </p:tgtEl>
                                      </p:cBhvr>
                                    </p:animEffect>
                                  </p:childTnLst>
                                </p:cTn>
                              </p:par>
                              <p:par>
                                <p:cTn id="16" presetID="3" presetClass="entr" presetSubtype="10" fill="hold" nodeType="withEffect">
                                  <p:childTnLst>
                                    <p:set>
                                      <p:cBhvr additive="base">
                                        <p:cTn id="17" dur="1" fill="hold">
                                          <p:stCondLst>
                                            <p:cond delay="0"/>
                                          </p:stCondLst>
                                        </p:cTn>
                                        <p:tgtEl>
                                          <p:spTgt spid="42"/>
                                        </p:tgtEl>
                                        <p:attrNameLst>
                                          <p:attrName>style.visibility</p:attrName>
                                        </p:attrNameLst>
                                      </p:cBhvr>
                                      <p:to>
                                        <p:strVal val="visible"/>
                                      </p:to>
                                    </p:set>
                                    <p:animEffect transition="in" filter="blinds(horizontal)">
                                      <p:cBhvr additive="base">
                                        <p:cTn id="18" dur="500" fill="hold"/>
                                        <p:tgtEl>
                                          <p:spTgt spid="42"/>
                                        </p:tgtEl>
                                      </p:cBhvr>
                                    </p:animEffect>
                                  </p:childTnLst>
                                </p:cTn>
                              </p:par>
                              <p:par>
                                <p:cTn id="19" presetID="3" presetClass="entr" presetSubtype="10" fill="hold" nodeType="withEffect">
                                  <p:childTnLst>
                                    <p:set>
                                      <p:cBhvr additive="base">
                                        <p:cTn id="20" dur="1" fill="hold">
                                          <p:stCondLst>
                                            <p:cond delay="0"/>
                                          </p:stCondLst>
                                        </p:cTn>
                                        <p:tgtEl>
                                          <p:spTgt spid="7"/>
                                        </p:tgtEl>
                                        <p:attrNameLst>
                                          <p:attrName>style.visibility</p:attrName>
                                        </p:attrNameLst>
                                      </p:cBhvr>
                                      <p:to>
                                        <p:strVal val="visible"/>
                                      </p:to>
                                    </p:set>
                                    <p:animEffect transition="in" filter="blinds(horizontal)">
                                      <p:cBhvr additive="base">
                                        <p:cTn id="21" dur="500" fill="hold"/>
                                        <p:tgtEl>
                                          <p:spTgt spid="7"/>
                                        </p:tgtEl>
                                      </p:cBhvr>
                                    </p:animEffect>
                                  </p:childTnLst>
                                </p:cTn>
                              </p:par>
                              <p:par>
                                <p:cTn id="22" presetID="3" presetClass="entr" presetSubtype="10" fill="hold" nodeType="withEffect">
                                  <p:childTnLst>
                                    <p:set>
                                      <p:cBhvr additive="base">
                                        <p:cTn id="23" dur="1" fill="hold">
                                          <p:stCondLst>
                                            <p:cond delay="0"/>
                                          </p:stCondLst>
                                        </p:cTn>
                                        <p:tgtEl>
                                          <p:spTgt spid="41"/>
                                        </p:tgtEl>
                                        <p:attrNameLst>
                                          <p:attrName>style.visibility</p:attrName>
                                        </p:attrNameLst>
                                      </p:cBhvr>
                                      <p:to>
                                        <p:strVal val="visible"/>
                                      </p:to>
                                    </p:set>
                                    <p:animEffect transition="in" filter="blinds(horizontal)">
                                      <p:cBhvr additive="base">
                                        <p:cTn id="24" dur="500" fill="hold"/>
                                        <p:tgtEl>
                                          <p:spTgt spid="41"/>
                                        </p:tgtEl>
                                      </p:cBhvr>
                                    </p:animEffect>
                                  </p:childTnLst>
                                </p:cTn>
                              </p:par>
                              <p:par>
                                <p:cTn id="25" presetID="3" presetClass="entr" presetSubtype="10" fill="hold" nodeType="withEffect">
                                  <p:childTnLst>
                                    <p:set>
                                      <p:cBhvr additive="base">
                                        <p:cTn id="26" dur="1" fill="hold">
                                          <p:stCondLst>
                                            <p:cond delay="0"/>
                                          </p:stCondLst>
                                        </p:cTn>
                                        <p:tgtEl>
                                          <p:spTgt spid="11"/>
                                        </p:tgtEl>
                                        <p:attrNameLst>
                                          <p:attrName>style.visibility</p:attrName>
                                        </p:attrNameLst>
                                      </p:cBhvr>
                                      <p:to>
                                        <p:strVal val="visible"/>
                                      </p:to>
                                    </p:set>
                                    <p:animEffect transition="in" filter="blinds(horizontal)">
                                      <p:cBhvr additive="base">
                                        <p:cTn id="27" dur="500" fill="hold"/>
                                        <p:tgtEl>
                                          <p:spTgt spid="11"/>
                                        </p:tgtEl>
                                      </p:cBhvr>
                                    </p:animEffect>
                                  </p:childTnLst>
                                </p:cTn>
                              </p:par>
                              <p:par>
                                <p:cTn id="28" presetID="3" presetClass="entr" presetSubtype="10" fill="hold" grpId="0" nodeType="withEffect">
                                  <p:childTnLst>
                                    <p:set>
                                      <p:cBhvr additive="base">
                                        <p:cTn id="29" dur="1" fill="hold">
                                          <p:stCondLst>
                                            <p:cond delay="0"/>
                                          </p:stCondLst>
                                        </p:cTn>
                                        <p:tgtEl>
                                          <p:spTgt spid="36"/>
                                        </p:tgtEl>
                                        <p:attrNameLst>
                                          <p:attrName>style.visibility</p:attrName>
                                        </p:attrNameLst>
                                      </p:cBhvr>
                                      <p:to>
                                        <p:strVal val="visible"/>
                                      </p:to>
                                    </p:set>
                                    <p:animEffect transition="in" filter="blinds(horizontal)">
                                      <p:cBhvr additive="base">
                                        <p:cTn id="30" dur="500" fill="hold"/>
                                        <p:tgtEl>
                                          <p:spTgt spid="36"/>
                                        </p:tgtEl>
                                      </p:cBhvr>
                                    </p:animEffect>
                                  </p:childTnLst>
                                </p:cTn>
                              </p:par>
                              <p:par>
                                <p:cTn id="31" presetID="3" presetClass="entr" presetSubtype="10" fill="hold" nodeType="withEffect">
                                  <p:childTnLst>
                                    <p:set>
                                      <p:cBhvr additive="base">
                                        <p:cTn id="32" dur="1" fill="hold">
                                          <p:stCondLst>
                                            <p:cond delay="0"/>
                                          </p:stCondLst>
                                        </p:cTn>
                                        <p:tgtEl>
                                          <p:spTgt spid="19"/>
                                        </p:tgtEl>
                                        <p:attrNameLst>
                                          <p:attrName>style.visibility</p:attrName>
                                        </p:attrNameLst>
                                      </p:cBhvr>
                                      <p:to>
                                        <p:strVal val="visible"/>
                                      </p:to>
                                    </p:set>
                                    <p:animEffect transition="in" filter="blinds(horizontal)">
                                      <p:cBhvr additive="base">
                                        <p:cTn id="33" dur="500" fill="hold"/>
                                        <p:tgtEl>
                                          <p:spTgt spid="19"/>
                                        </p:tgtEl>
                                      </p:cBhvr>
                                    </p:animEffect>
                                  </p:childTnLst>
                                </p:cTn>
                              </p:par>
                              <p:par>
                                <p:cTn id="34" presetID="3" presetClass="entr" presetSubtype="10" fill="hold" nodeType="withEffect">
                                  <p:childTnLst>
                                    <p:set>
                                      <p:cBhvr additive="base">
                                        <p:cTn id="35" dur="1" fill="hold">
                                          <p:stCondLst>
                                            <p:cond delay="0"/>
                                          </p:stCondLst>
                                        </p:cTn>
                                        <p:tgtEl>
                                          <p:spTgt spid="40"/>
                                        </p:tgtEl>
                                        <p:attrNameLst>
                                          <p:attrName>style.visibility</p:attrName>
                                        </p:attrNameLst>
                                      </p:cBhvr>
                                      <p:to>
                                        <p:strVal val="visible"/>
                                      </p:to>
                                    </p:set>
                                    <p:animEffect transition="in" filter="blinds(horizontal)">
                                      <p:cBhvr additive="base">
                                        <p:cTn id="36" dur="500" fill="hold"/>
                                        <p:tgtEl>
                                          <p:spTgt spid="40"/>
                                        </p:tgtEl>
                                      </p:cBhvr>
                                    </p:animEffect>
                                  </p:childTnLst>
                                </p:cTn>
                              </p:par>
                              <p:par>
                                <p:cTn id="37" presetID="3" presetClass="entr" presetSubtype="10" fill="hold" grpId="0" nodeType="withEffect">
                                  <p:childTnLst>
                                    <p:set>
                                      <p:cBhvr additive="base">
                                        <p:cTn id="38" dur="1" fill="hold">
                                          <p:stCondLst>
                                            <p:cond delay="0"/>
                                          </p:stCondLst>
                                        </p:cTn>
                                        <p:tgtEl>
                                          <p:spTgt spid="35"/>
                                        </p:tgtEl>
                                        <p:attrNameLst>
                                          <p:attrName>style.visibility</p:attrName>
                                        </p:attrNameLst>
                                      </p:cBhvr>
                                      <p:to>
                                        <p:strVal val="visible"/>
                                      </p:to>
                                    </p:set>
                                    <p:animEffect transition="in" filter="blinds(horizontal)">
                                      <p:cBhvr additive="base">
                                        <p:cTn id="39" dur="500" fill="hold"/>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页脚占位符 2">
            <a:extLst>
              <a:ext uri="{FF2B5EF4-FFF2-40B4-BE49-F238E27FC236}">
                <a16:creationId xmlns:a16="http://schemas.microsoft.com/office/drawing/2014/main" id="{A51D8399-FE02-414C-95F4-1F0F8A22D458}"/>
              </a:ext>
            </a:extLst>
          </p:cNvPr>
          <p:cNvSpPr>
            <a:spLocks noGrp="1"/>
          </p:cNvSpPr>
          <p:nvPr>
            <p:ph type="ftr" sz="quarter" idx="11"/>
          </p:nvPr>
        </p:nvSpPr>
        <p:spPr/>
        <p:txBody>
          <a:bodyPr/>
          <a:lstStyle/>
          <a:p>
            <a:pPr fontAlgn="base">
              <a:spcBef>
                <a:spcPct val="0"/>
              </a:spcBef>
              <a:spcAft>
                <a:spcPct val="0"/>
              </a:spcAft>
              <a:buSzPct val="100000"/>
            </a:pPr>
            <a:r>
              <a:rPr lang="zh-CN" altLang="en-US">
                <a:solidFill>
                  <a:srgbClr val="000000"/>
                </a:solidFill>
                <a:latin typeface="Arial" panose="020B0604020202020204" pitchFamily="34" charset="0"/>
                <a:ea typeface="宋体" panose="02010600030101010101" pitchFamily="2" charset="-122"/>
                <a:cs typeface="Arial"/>
              </a:rPr>
              <a:t>可编辑课件</a:t>
            </a:r>
          </a:p>
        </p:txBody>
      </p:sp>
      <p:sp>
        <p:nvSpPr>
          <p:cNvPr id="3" name="灯片编号占位符 3">
            <a:extLst>
              <a:ext uri="{FF2B5EF4-FFF2-40B4-BE49-F238E27FC236}">
                <a16:creationId xmlns:a16="http://schemas.microsoft.com/office/drawing/2014/main" id="{65D51BE9-A573-48CC-A901-C8772BF22069}"/>
              </a:ext>
            </a:extLst>
          </p:cNvPr>
          <p:cNvSpPr>
            <a:spLocks noGrp="1"/>
          </p:cNvSpPr>
          <p:nvPr>
            <p:ph type="sldNum" sz="quarter" idx="12"/>
          </p:nvPr>
        </p:nvSpPr>
        <p:spPr/>
        <p:txBody>
          <a:bodyPr/>
          <a:lstStyle/>
          <a:p>
            <a:pPr fontAlgn="base">
              <a:spcBef>
                <a:spcPct val="0"/>
              </a:spcBef>
              <a:spcAft>
                <a:spcPct val="0"/>
              </a:spcAft>
              <a:buSzPct val="100000"/>
            </a:pPr>
            <a:fld id="{D3001DF2-9EB6-4B03-AE5F-189BB50EBB24}" type="slidenum">
              <a:rPr lang="zh-CN" altLang="en-US">
                <a:solidFill>
                  <a:srgbClr val="000000"/>
                </a:solidFill>
                <a:latin typeface="Arial" panose="020B0604020202020204" pitchFamily="34" charset="0"/>
                <a:ea typeface="宋体" panose="02010600030101010101" pitchFamily="2" charset="-122"/>
                <a:cs typeface="Arial"/>
              </a:rPr>
              <a:pPr fontAlgn="base">
                <a:spcBef>
                  <a:spcPct val="0"/>
                </a:spcBef>
                <a:spcAft>
                  <a:spcPct val="0"/>
                </a:spcAft>
                <a:buSzPct val="100000"/>
              </a:pPr>
              <a:t>14</a:t>
            </a:fld>
            <a:endParaRPr lang="zh-CN" altLang="en-US">
              <a:solidFill>
                <a:srgbClr val="000000"/>
              </a:solidFill>
              <a:latin typeface="Arial" panose="020B0604020202020204" pitchFamily="34" charset="0"/>
              <a:ea typeface="宋体" panose="02010600030101010101" pitchFamily="2" charset="-122"/>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CFDCED5-7F5B-439D-9805-398676777C6F}"/>
              </a:ext>
            </a:extLst>
          </p:cNvPr>
          <p:cNvSpPr>
            <a:spLocks noGrp="1"/>
          </p:cNvSpPr>
          <p:nvPr>
            <p:ph type="title"/>
          </p:nvPr>
        </p:nvSpPr>
        <p:spPr/>
        <p:txBody>
          <a:bodyPr/>
          <a:lstStyle/>
          <a:p>
            <a:r>
              <a:rPr lang="zh-CN" altLang="en-US"/>
              <a:t>大数据技术</a:t>
            </a:r>
          </a:p>
        </p:txBody>
      </p:sp>
      <p:pic>
        <p:nvPicPr>
          <p:cNvPr id="10" name="Picture 1" descr="C:\Users\ibm\AppData\Roaming\Tencent\Users\45857885\QQ\WinTemp\RichOle\Y6EW2RAD$JF]8EW]6(UUB(Q.jpg">
            <a:extLst>
              <a:ext uri="{FF2B5EF4-FFF2-40B4-BE49-F238E27FC236}">
                <a16:creationId xmlns:a16="http://schemas.microsoft.com/office/drawing/2014/main" id="{A6691864-67B1-42B1-BBF1-E8D4E5E67AD0}"/>
              </a:ext>
            </a:extLst>
          </p:cNvPr>
          <p:cNvPicPr/>
          <p:nvPr/>
        </p:nvPicPr>
        <p:blipFill>
          <a:blip r:embed="rId2"/>
          <a:stretch>
            <a:fillRect/>
          </a:stretch>
        </p:blipFill>
        <p:spPr>
          <a:xfrm>
            <a:off x="6589332" y="5080745"/>
            <a:ext cx="1314450" cy="1057275"/>
          </a:xfrm>
          <a:prstGeom prst="rect">
            <a:avLst/>
          </a:prstGeom>
          <a:noFill/>
          <a:ln>
            <a:noFill/>
            <a:miter lim="800000"/>
          </a:ln>
        </p:spPr>
      </p:pic>
      <p:sp>
        <p:nvSpPr>
          <p:cNvPr id="11" name="矩形 1">
            <a:extLst>
              <a:ext uri="{FF2B5EF4-FFF2-40B4-BE49-F238E27FC236}">
                <a16:creationId xmlns:a16="http://schemas.microsoft.com/office/drawing/2014/main" id="{FE7A8A34-7FD2-4763-898F-786A7FDD0FDB}"/>
              </a:ext>
            </a:extLst>
          </p:cNvPr>
          <p:cNvSpPr/>
          <p:nvPr/>
        </p:nvSpPr>
        <p:spPr>
          <a:xfrm>
            <a:off x="334260" y="1898800"/>
            <a:ext cx="4258382" cy="3661258"/>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a:solidFill>
                  <a:srgbClr val="000000"/>
                </a:solidFill>
                <a:latin typeface="微软雅黑" panose="020B0503020204020204" charset="-122"/>
                <a:ea typeface="微软雅黑" panose="020B0503020204020204" charset="-122"/>
              </a:rPr>
              <a:t>分析技术:</a:t>
            </a:r>
          </a:p>
          <a:p>
            <a:endParaRPr sz="1400" kern="0">
              <a:solidFill>
                <a:srgbClr val="000000"/>
              </a:solidFill>
              <a:latin typeface="微软雅黑" panose="020B0503020204020204" charset="-122"/>
              <a:ea typeface="微软雅黑" panose="020B0503020204020204" charset="-122"/>
            </a:endParaRPr>
          </a:p>
          <a:p>
            <a:pPr marL="285750" indent="-285750">
              <a:buFontTx/>
              <a:buChar char="•"/>
            </a:pPr>
            <a:r>
              <a:rPr sz="1400" kern="0">
                <a:solidFill>
                  <a:srgbClr val="000000"/>
                </a:solidFill>
                <a:latin typeface="微软雅黑" panose="020B0503020204020204" charset="-122"/>
                <a:ea typeface="微软雅黑" panose="020B0503020204020204" charset="-122"/>
              </a:rPr>
              <a:t>数据处理:自然语言处理技术</a:t>
            </a:r>
          </a:p>
          <a:p>
            <a:pPr marL="285750" indent="-285750">
              <a:buFontTx/>
              <a:buChar char="•"/>
            </a:pPr>
            <a:r>
              <a:rPr sz="1400" kern="0">
                <a:solidFill>
                  <a:srgbClr val="000000"/>
                </a:solidFill>
                <a:latin typeface="微软雅黑" panose="020B0503020204020204" charset="-122"/>
                <a:ea typeface="微软雅黑" panose="020B0503020204020204" charset="-122"/>
              </a:rPr>
              <a:t>统计与分析:A/B test; top N排行榜;地域占比;文本情感分析</a:t>
            </a:r>
          </a:p>
          <a:p>
            <a:pPr marL="285750" indent="-285750">
              <a:buFontTx/>
              <a:buChar char="•"/>
            </a:pPr>
            <a:r>
              <a:rPr sz="1400" kern="0">
                <a:solidFill>
                  <a:srgbClr val="000000"/>
                </a:solidFill>
                <a:latin typeface="微软雅黑" panose="020B0503020204020204" charset="-122"/>
                <a:ea typeface="微软雅黑" panose="020B0503020204020204" charset="-122"/>
              </a:rPr>
              <a:t>数据挖掘:关联规则分析;分类;聚类</a:t>
            </a:r>
          </a:p>
          <a:p>
            <a:pPr marL="285750" indent="-285750">
              <a:buFontTx/>
              <a:buChar char="•"/>
            </a:pPr>
            <a:r>
              <a:rPr sz="1400" kern="0">
                <a:solidFill>
                  <a:srgbClr val="000000"/>
                </a:solidFill>
                <a:latin typeface="微软雅黑" panose="020B0503020204020204" charset="-122"/>
                <a:ea typeface="微软雅黑" panose="020B0503020204020204" charset="-122"/>
              </a:rPr>
              <a:t>模型预测:预测模型;机器学习;建模仿真</a:t>
            </a:r>
          </a:p>
          <a:p>
            <a:endParaRPr sz="1600" kern="0">
              <a:solidFill>
                <a:srgbClr val="000000"/>
              </a:solidFill>
              <a:latin typeface="微软雅黑" panose="020B0503020204020204" charset="-122"/>
              <a:ea typeface="微软雅黑" panose="020B0503020204020204" charset="-122"/>
            </a:endParaRPr>
          </a:p>
          <a:p>
            <a:endParaRPr sz="1600" kern="0">
              <a:solidFill>
                <a:srgbClr val="000000"/>
              </a:solidFill>
              <a:latin typeface="微软雅黑" panose="020B0503020204020204" charset="-122"/>
              <a:ea typeface="微软雅黑" panose="020B0503020204020204" charset="-122"/>
            </a:endParaRPr>
          </a:p>
          <a:p>
            <a:endParaRPr sz="1600" kern="0">
              <a:solidFill>
                <a:srgbClr val="000000"/>
              </a:solidFill>
              <a:latin typeface="微软雅黑" panose="020B0503020204020204" charset="-122"/>
              <a:ea typeface="微软雅黑" panose="020B0503020204020204" charset="-122"/>
            </a:endParaRPr>
          </a:p>
          <a:p>
            <a:pPr marL="285750" indent="-285750">
              <a:buFont typeface="Wingdings" panose="05000000000000000000" pitchFamily="2" charset="2"/>
              <a:buChar char="Ø"/>
            </a:pPr>
            <a:r>
              <a:rPr sz="1600" b="1" u="sng" kern="0">
                <a:solidFill>
                  <a:srgbClr val="000000"/>
                </a:solidFill>
                <a:latin typeface="微软雅黑" panose="020B0503020204020204" charset="-122"/>
                <a:ea typeface="微软雅黑" panose="020B0503020204020204" charset="-122"/>
              </a:rPr>
              <a:t>大数据技术:</a:t>
            </a:r>
          </a:p>
          <a:p>
            <a:endParaRPr sz="1400" kern="0">
              <a:solidFill>
                <a:srgbClr val="000000"/>
              </a:solidFill>
              <a:latin typeface="微软雅黑" panose="020B0503020204020204" charset="-122"/>
              <a:ea typeface="微软雅黑" panose="020B0503020204020204" charset="-122"/>
            </a:endParaRPr>
          </a:p>
          <a:p>
            <a:pPr marL="285750" indent="-285750">
              <a:buFontTx/>
              <a:buChar char="•"/>
            </a:pPr>
            <a:r>
              <a:rPr sz="1400" kern="0">
                <a:solidFill>
                  <a:srgbClr val="000000"/>
                </a:solidFill>
                <a:latin typeface="微软雅黑" panose="020B0503020204020204" charset="-122"/>
                <a:ea typeface="微软雅黑" panose="020B0503020204020204" charset="-122"/>
              </a:rPr>
              <a:t>数据采集:ETL工具</a:t>
            </a:r>
          </a:p>
          <a:p>
            <a:pPr marL="285750" indent="-285750">
              <a:buFontTx/>
              <a:buChar char="•"/>
            </a:pPr>
            <a:r>
              <a:rPr sz="1400" kern="0">
                <a:solidFill>
                  <a:srgbClr val="000000"/>
                </a:solidFill>
                <a:latin typeface="微软雅黑" panose="020B0503020204020204" charset="-122"/>
                <a:ea typeface="微软雅黑" panose="020B0503020204020204" charset="-122"/>
              </a:rPr>
              <a:t>数据存取:关系数据库;NoSQL;SQL等</a:t>
            </a:r>
          </a:p>
          <a:p>
            <a:pPr marL="285750" indent="-285750">
              <a:buFontTx/>
              <a:buChar char="•"/>
            </a:pPr>
            <a:r>
              <a:rPr sz="1400" kern="0">
                <a:solidFill>
                  <a:srgbClr val="000000"/>
                </a:solidFill>
                <a:latin typeface="微软雅黑" panose="020B0503020204020204" charset="-122"/>
                <a:ea typeface="微软雅黑" panose="020B0503020204020204" charset="-122"/>
              </a:rPr>
              <a:t>基础架构支持:云存储;分布式文件系统等</a:t>
            </a:r>
          </a:p>
          <a:p>
            <a:pPr marL="285750" indent="-285750">
              <a:buFontTx/>
              <a:buChar char="•"/>
            </a:pPr>
            <a:r>
              <a:rPr sz="1400" kern="0">
                <a:solidFill>
                  <a:srgbClr val="000000"/>
                </a:solidFill>
                <a:latin typeface="微软雅黑" panose="020B0503020204020204" charset="-122"/>
                <a:ea typeface="微软雅黑" panose="020B0503020204020204" charset="-122"/>
              </a:rPr>
              <a:t>计算结果展现:云计算;标签云;关系图等</a:t>
            </a:r>
          </a:p>
        </p:txBody>
      </p:sp>
      <p:sp>
        <p:nvSpPr>
          <p:cNvPr id="12" name="矩形 3">
            <a:extLst>
              <a:ext uri="{FF2B5EF4-FFF2-40B4-BE49-F238E27FC236}">
                <a16:creationId xmlns:a16="http://schemas.microsoft.com/office/drawing/2014/main" id="{FECEBF78-562B-4A91-9B8E-AA10B8A7E5D0}"/>
              </a:ext>
            </a:extLst>
          </p:cNvPr>
          <p:cNvSpPr/>
          <p:nvPr/>
        </p:nvSpPr>
        <p:spPr>
          <a:xfrm>
            <a:off x="4732404" y="1898800"/>
            <a:ext cx="4576572" cy="2257776"/>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a:solidFill>
                  <a:srgbClr val="000000"/>
                </a:solidFill>
                <a:latin typeface="微软雅黑" panose="020B0503020204020204" charset="-122"/>
                <a:ea typeface="微软雅黑" panose="020B0503020204020204" charset="-122"/>
              </a:rPr>
              <a:t>存储</a:t>
            </a:r>
          </a:p>
          <a:p>
            <a:endParaRPr sz="1400" kern="0">
              <a:solidFill>
                <a:srgbClr val="000000"/>
              </a:solidFill>
              <a:latin typeface="微软雅黑" panose="020B0503020204020204" charset="-122"/>
              <a:ea typeface="微软雅黑" panose="020B0503020204020204" charset="-122"/>
            </a:endParaRPr>
          </a:p>
          <a:p>
            <a:pPr marL="285750" indent="-285750">
              <a:buFontTx/>
              <a:buChar char="•"/>
            </a:pPr>
            <a:r>
              <a:rPr sz="1400" kern="0">
                <a:solidFill>
                  <a:srgbClr val="000000"/>
                </a:solidFill>
                <a:latin typeface="微软雅黑" panose="020B0503020204020204" charset="-122"/>
                <a:ea typeface="微软雅黑" panose="020B0503020204020204" charset="-122"/>
              </a:rPr>
              <a:t>结构化数据:</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海量数据得查询、统计、更新等操作效率低</a:t>
            </a:r>
          </a:p>
          <a:p>
            <a:pPr marL="285750" indent="-285750">
              <a:buFontTx/>
              <a:buChar char="•"/>
            </a:pPr>
            <a:r>
              <a:rPr sz="1400" kern="0">
                <a:solidFill>
                  <a:srgbClr val="000000"/>
                </a:solidFill>
                <a:latin typeface="微软雅黑" panose="020B0503020204020204" charset="-122"/>
                <a:ea typeface="微软雅黑" panose="020B0503020204020204" charset="-122"/>
              </a:rPr>
              <a:t>非结构化数据</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图片、视频、word、pdf、ppt等文件存储</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不利于检索、查询与存储</a:t>
            </a:r>
          </a:p>
          <a:p>
            <a:pPr marL="285750" indent="-285750">
              <a:buFontTx/>
              <a:buChar char="•"/>
            </a:pPr>
            <a:r>
              <a:rPr sz="1400" kern="0">
                <a:solidFill>
                  <a:srgbClr val="000000"/>
                </a:solidFill>
                <a:latin typeface="微软雅黑" panose="020B0503020204020204" charset="-122"/>
                <a:ea typeface="微软雅黑" panose="020B0503020204020204" charset="-122"/>
              </a:rPr>
              <a:t>半结构化数据</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转换为结构化存储</a:t>
            </a:r>
          </a:p>
          <a:p>
            <a:pPr marL="285750" indent="-285750">
              <a:buFont typeface="Wingdings" panose="05000000000000000000" pitchFamily="2" charset="2"/>
              <a:buChar char="p"/>
            </a:pPr>
            <a:r>
              <a:rPr sz="1400" kern="0">
                <a:solidFill>
                  <a:srgbClr val="000000"/>
                </a:solidFill>
                <a:latin typeface="微软雅黑" panose="020B0503020204020204" charset="-122"/>
                <a:ea typeface="微软雅黑" panose="020B0503020204020204" charset="-122"/>
              </a:rPr>
              <a:t>按照非结构化存储</a:t>
            </a:r>
          </a:p>
        </p:txBody>
      </p:sp>
      <p:sp>
        <p:nvSpPr>
          <p:cNvPr id="13" name="矩形 4">
            <a:extLst>
              <a:ext uri="{FF2B5EF4-FFF2-40B4-BE49-F238E27FC236}">
                <a16:creationId xmlns:a16="http://schemas.microsoft.com/office/drawing/2014/main" id="{998D1AAA-DDEA-4888-B749-531D9C84A901}"/>
              </a:ext>
            </a:extLst>
          </p:cNvPr>
          <p:cNvSpPr/>
          <p:nvPr/>
        </p:nvSpPr>
        <p:spPr>
          <a:xfrm>
            <a:off x="4567428" y="4176347"/>
            <a:ext cx="4576572" cy="976335"/>
          </a:xfrm>
          <a:prstGeom prst="rect">
            <a:avLst/>
          </a:prstGeom>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285750" indent="-285750">
              <a:buFont typeface="Wingdings" panose="05000000000000000000" pitchFamily="2" charset="2"/>
              <a:buChar char="Ø"/>
            </a:pPr>
            <a:r>
              <a:rPr sz="1600" b="1" u="sng" kern="0" dirty="0">
                <a:solidFill>
                  <a:srgbClr val="000000"/>
                </a:solidFill>
                <a:latin typeface="微软雅黑" panose="020B0503020204020204" charset="-122"/>
                <a:ea typeface="微软雅黑" panose="020B0503020204020204" charset="-122"/>
              </a:rPr>
              <a:t>解决方案:</a:t>
            </a:r>
          </a:p>
          <a:p>
            <a:endParaRPr sz="1400" kern="0" dirty="0">
              <a:solidFill>
                <a:srgbClr val="000000"/>
              </a:solidFill>
              <a:latin typeface="微软雅黑" panose="020B0503020204020204" charset="-122"/>
              <a:ea typeface="微软雅黑" panose="020B0503020204020204" charset="-122"/>
            </a:endParaRPr>
          </a:p>
          <a:p>
            <a:pPr marL="285750" indent="-285750">
              <a:buFontTx/>
              <a:buChar char="•"/>
            </a:pPr>
            <a:r>
              <a:rPr sz="1400" kern="0" dirty="0">
                <a:solidFill>
                  <a:srgbClr val="000000"/>
                </a:solidFill>
                <a:latin typeface="微软雅黑" panose="020B0503020204020204" charset="-122"/>
                <a:ea typeface="微软雅黑" panose="020B0503020204020204" charset="-122"/>
              </a:rPr>
              <a:t>Hadoop(MapReduce技术)</a:t>
            </a:r>
          </a:p>
          <a:p>
            <a:pPr marL="285750" indent="-285750">
              <a:buFontTx/>
              <a:buChar char="•"/>
            </a:pPr>
            <a:r>
              <a:rPr sz="1400" kern="0" dirty="0">
                <a:solidFill>
                  <a:srgbClr val="000000"/>
                </a:solidFill>
                <a:latin typeface="微软雅黑" panose="020B0503020204020204" charset="-122"/>
                <a:ea typeface="微软雅黑" panose="020B0503020204020204" charset="-122"/>
              </a:rPr>
              <a:t>流计算(twitter</a:t>
            </a:r>
            <a:r>
              <a:rPr lang="zh-CN" altLang="en-US" sz="1400" kern="0" dirty="0">
                <a:solidFill>
                  <a:srgbClr val="000000"/>
                </a:solidFill>
                <a:latin typeface="微软雅黑" panose="020B0503020204020204" charset="-122"/>
                <a:ea typeface="微软雅黑" panose="020B0503020204020204" charset="-122"/>
              </a:rPr>
              <a:t>的</a:t>
            </a:r>
            <a:r>
              <a:rPr sz="1400" kern="0" dirty="0">
                <a:solidFill>
                  <a:srgbClr val="000000"/>
                </a:solidFill>
                <a:latin typeface="微软雅黑" panose="020B0503020204020204" charset="-122"/>
                <a:ea typeface="微软雅黑" panose="020B0503020204020204" charset="-122"/>
              </a:rPr>
              <a:t>storm与yahoo！S4)</a:t>
            </a:r>
          </a:p>
        </p:txBody>
      </p:sp>
      <p:graphicFrame>
        <p:nvGraphicFramePr>
          <p:cNvPr id="14" name="图示 5">
            <a:extLst>
              <a:ext uri="{FF2B5EF4-FFF2-40B4-BE49-F238E27FC236}">
                <a16:creationId xmlns:a16="http://schemas.microsoft.com/office/drawing/2014/main" id="{4BC3A469-902C-40A5-A699-97D3AE22B576}"/>
              </a:ext>
            </a:extLst>
          </p:cNvPr>
          <p:cNvGraphicFramePr/>
          <p:nvPr>
            <p:extLst>
              <p:ext uri="{D42A27DB-BD31-4B8C-83A1-F6EECF244321}">
                <p14:modId xmlns:p14="http://schemas.microsoft.com/office/powerpoint/2010/main" val="1178151707"/>
              </p:ext>
            </p:extLst>
          </p:nvPr>
        </p:nvGraphicFramePr>
        <p:xfrm>
          <a:off x="1276020" y="5630418"/>
          <a:ext cx="7272808" cy="1249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3067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5A4E9B2B-0DB7-4176-96D2-AFB16841516F}"/>
              </a:ext>
            </a:extLst>
          </p:cNvPr>
          <p:cNvSpPr txBox="1">
            <a:spLocks/>
          </p:cNvSpPr>
          <p:nvPr/>
        </p:nvSpPr>
        <p:spPr bwMode="auto">
          <a:xfrm>
            <a:off x="3143250" y="5425604"/>
            <a:ext cx="2895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ct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r>
              <a:rPr lang="zh-CN" altLang="en-US">
                <a:solidFill>
                  <a:srgbClr val="000000"/>
                </a:solidFill>
                <a:cs typeface="Arial"/>
              </a:rPr>
              <a:t>可编辑课件</a:t>
            </a:r>
          </a:p>
        </p:txBody>
      </p:sp>
      <p:sp>
        <p:nvSpPr>
          <p:cNvPr id="4" name="灯片编号占位符 3">
            <a:extLst>
              <a:ext uri="{FF2B5EF4-FFF2-40B4-BE49-F238E27FC236}">
                <a16:creationId xmlns:a16="http://schemas.microsoft.com/office/drawing/2014/main" id="{D1B02083-4232-4000-9AB2-E3019D2D9A55}"/>
              </a:ext>
            </a:extLst>
          </p:cNvPr>
          <p:cNvSpPr txBox="1">
            <a:spLocks/>
          </p:cNvSpPr>
          <p:nvPr/>
        </p:nvSpPr>
        <p:spPr bwMode="auto">
          <a:xfrm>
            <a:off x="6572250" y="5425604"/>
            <a:ext cx="2133600"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ru-RU"/>
            </a:defPPr>
            <a:lvl1pPr algn="r" rtl="0" fontAlgn="base">
              <a:spcBef>
                <a:spcPct val="0"/>
              </a:spcBef>
              <a:spcAft>
                <a:spcPct val="0"/>
              </a:spcAft>
              <a:buSzPct val="100000"/>
              <a:buFont typeface="Arial" panose="020B0604020202020204" pitchFamily="34" charset="0"/>
              <a:defRPr sz="1400"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SzPct val="100000"/>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588CADAC-F6BA-4065-91AB-1B16D502BC3E}" type="slidenum">
              <a:rPr lang="zh-CN" altLang="en-US" smtClean="0">
                <a:solidFill>
                  <a:srgbClr val="000000"/>
                </a:solidFill>
                <a:cs typeface="Arial"/>
              </a:rPr>
              <a:pPr/>
              <a:t>16</a:t>
            </a:fld>
            <a:endParaRPr lang="zh-CN" altLang="en-US">
              <a:solidFill>
                <a:srgbClr val="000000"/>
              </a:solidFill>
              <a:cs typeface="Arial"/>
            </a:endParaRPr>
          </a:p>
        </p:txBody>
      </p:sp>
      <p:sp>
        <p:nvSpPr>
          <p:cNvPr id="5" name="文本框 21505">
            <a:extLst>
              <a:ext uri="{FF2B5EF4-FFF2-40B4-BE49-F238E27FC236}">
                <a16:creationId xmlns:a16="http://schemas.microsoft.com/office/drawing/2014/main" id="{5E8A47F2-4288-426D-9054-8975623CAA76}"/>
              </a:ext>
            </a:extLst>
          </p:cNvPr>
          <p:cNvSpPr>
            <a:spLocks noChangeArrowheads="1"/>
          </p:cNvSpPr>
          <p:nvPr/>
        </p:nvSpPr>
        <p:spPr bwMode="auto">
          <a:xfrm>
            <a:off x="296863" y="821854"/>
            <a:ext cx="3171825"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buSzPct val="100000"/>
              <a:buFont typeface="Arial" panose="020B0604020202020204" pitchFamily="34" charset="0"/>
              <a:buNone/>
            </a:pPr>
            <a:r>
              <a:rPr lang="zh-CN" altLang="en-US" sz="2400" b="1">
                <a:solidFill>
                  <a:srgbClr val="FFFFFF"/>
                </a:solidFill>
                <a:effectLst>
                  <a:outerShdw blurRad="38100" dist="38100" dir="2700000" algn="tl">
                    <a:srgbClr val="C0C0C0"/>
                  </a:outerShdw>
                </a:effectLst>
                <a:latin typeface="Arial" panose="020B0604020202020204" pitchFamily="34" charset="0"/>
                <a:ea typeface="华文仿宋" panose="02010600040101010101" pitchFamily="2" charset="-122"/>
                <a:cs typeface="Arial"/>
              </a:rPr>
              <a:t>大数据系统 整体架构</a:t>
            </a:r>
          </a:p>
        </p:txBody>
      </p:sp>
      <p:pic>
        <p:nvPicPr>
          <p:cNvPr id="6" name="图片 21506" descr="大数据架构图">
            <a:extLst>
              <a:ext uri="{FF2B5EF4-FFF2-40B4-BE49-F238E27FC236}">
                <a16:creationId xmlns:a16="http://schemas.microsoft.com/office/drawing/2014/main" id="{CF749358-8802-421D-AA5A-5CBD48678831}"/>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 y="764704"/>
            <a:ext cx="9115425" cy="498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9749870"/>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1CBAFC-D588-420F-BEF7-6B17A1B70AE2}"/>
              </a:ext>
            </a:extLst>
          </p:cNvPr>
          <p:cNvSpPr>
            <a:spLocks noGrp="1"/>
          </p:cNvSpPr>
          <p:nvPr>
            <p:ph type="title"/>
          </p:nvPr>
        </p:nvSpPr>
        <p:spPr/>
        <p:txBody>
          <a:bodyPr/>
          <a:lstStyle/>
          <a:p>
            <a:r>
              <a:rPr lang="zh-CN" altLang="en-US" dirty="0"/>
              <a:t>大数据与云计算</a:t>
            </a:r>
          </a:p>
        </p:txBody>
      </p:sp>
      <p:pic>
        <p:nvPicPr>
          <p:cNvPr id="3" name="Picture 4">
            <a:extLst>
              <a:ext uri="{FF2B5EF4-FFF2-40B4-BE49-F238E27FC236}">
                <a16:creationId xmlns:a16="http://schemas.microsoft.com/office/drawing/2014/main" id="{D51FFCAA-71F6-4CFC-AF51-E4CC3D3E3598}"/>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945" y="1556792"/>
            <a:ext cx="8730109" cy="42661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539402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E1B4557-963A-4EFC-A4E2-D8E585119D85}"/>
              </a:ext>
            </a:extLst>
          </p:cNvPr>
          <p:cNvSpPr>
            <a:spLocks noGrp="1"/>
          </p:cNvSpPr>
          <p:nvPr>
            <p:ph type="title"/>
          </p:nvPr>
        </p:nvSpPr>
        <p:spPr/>
        <p:txBody>
          <a:bodyPr/>
          <a:lstStyle/>
          <a:p>
            <a:r>
              <a:rPr lang="en-US" altLang="zh-CN" dirty="0"/>
              <a:t>Hadoop</a:t>
            </a:r>
            <a:r>
              <a:rPr lang="zh-CN" altLang="en-US" dirty="0"/>
              <a:t>是什么？</a:t>
            </a:r>
          </a:p>
        </p:txBody>
      </p:sp>
      <p:sp>
        <p:nvSpPr>
          <p:cNvPr id="6" name="内容占位符 5">
            <a:extLst>
              <a:ext uri="{FF2B5EF4-FFF2-40B4-BE49-F238E27FC236}">
                <a16:creationId xmlns:a16="http://schemas.microsoft.com/office/drawing/2014/main" id="{FB5F8BE4-00DA-414C-964B-CA26A4EB263B}"/>
              </a:ext>
            </a:extLst>
          </p:cNvPr>
          <p:cNvSpPr>
            <a:spLocks noGrp="1"/>
          </p:cNvSpPr>
          <p:nvPr>
            <p:ph idx="1"/>
          </p:nvPr>
        </p:nvSpPr>
        <p:spPr/>
        <p:txBody>
          <a:bodyPr/>
          <a:lstStyle/>
          <a:p>
            <a:r>
              <a:rPr lang="en-US" altLang="zh-CN" dirty="0"/>
              <a:t>Hadoop</a:t>
            </a:r>
            <a:r>
              <a:rPr lang="zh-CN" altLang="en-US" dirty="0"/>
              <a:t>是一个能够对大量数据进行分布式处理的软件框架。</a:t>
            </a:r>
            <a:endParaRPr lang="en-US" altLang="zh-CN" dirty="0"/>
          </a:p>
          <a:p>
            <a:r>
              <a:rPr lang="en-US" altLang="zh-CN" dirty="0"/>
              <a:t>Hadoop</a:t>
            </a:r>
            <a:r>
              <a:rPr lang="zh-CN" altLang="en-US" dirty="0"/>
              <a:t>是一个能够让用户轻松构建和使用的分布式计算平台。用户可以轻松地在</a:t>
            </a:r>
            <a:r>
              <a:rPr lang="en-US" altLang="zh-CN" dirty="0"/>
              <a:t>Hadoop</a:t>
            </a:r>
            <a:r>
              <a:rPr lang="zh-CN" altLang="en-US" dirty="0"/>
              <a:t>上开发和运行处理海量数据的应用程序。</a:t>
            </a:r>
          </a:p>
        </p:txBody>
      </p:sp>
      <p:pic>
        <p:nvPicPr>
          <p:cNvPr id="2" name="图片 1">
            <a:extLst>
              <a:ext uri="{FF2B5EF4-FFF2-40B4-BE49-F238E27FC236}">
                <a16:creationId xmlns:a16="http://schemas.microsoft.com/office/drawing/2014/main" id="{90BA1669-35FB-4234-8EA3-25ADBCBE338E}"/>
              </a:ext>
            </a:extLst>
          </p:cNvPr>
          <p:cNvPicPr>
            <a:picLocks noChangeAspect="1"/>
          </p:cNvPicPr>
          <p:nvPr/>
        </p:nvPicPr>
        <p:blipFill>
          <a:blip r:embed="rId2"/>
          <a:stretch>
            <a:fillRect/>
          </a:stretch>
        </p:blipFill>
        <p:spPr>
          <a:xfrm>
            <a:off x="6084168" y="333425"/>
            <a:ext cx="2388493" cy="603498"/>
          </a:xfrm>
          <a:prstGeom prst="rect">
            <a:avLst/>
          </a:prstGeom>
        </p:spPr>
      </p:pic>
    </p:spTree>
    <p:extLst>
      <p:ext uri="{BB962C8B-B14F-4D97-AF65-F5344CB8AC3E}">
        <p14:creationId xmlns:p14="http://schemas.microsoft.com/office/powerpoint/2010/main" val="1575006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02CCE-D464-46D7-A0B5-615E0B702709}"/>
              </a:ext>
            </a:extLst>
          </p:cNvPr>
          <p:cNvSpPr>
            <a:spLocks noGrp="1"/>
          </p:cNvSpPr>
          <p:nvPr>
            <p:ph type="title"/>
          </p:nvPr>
        </p:nvSpPr>
        <p:spPr/>
        <p:txBody>
          <a:bodyPr/>
          <a:lstStyle/>
          <a:p>
            <a:r>
              <a:rPr lang="en-US" altLang="zh-CN" dirty="0">
                <a:solidFill>
                  <a:srgbClr val="FFC000"/>
                </a:solidFill>
              </a:rPr>
              <a:t>Hadoop</a:t>
            </a:r>
            <a:r>
              <a:rPr lang="zh-CN" altLang="en-US" dirty="0">
                <a:solidFill>
                  <a:srgbClr val="FFC000"/>
                </a:solidFill>
              </a:rPr>
              <a:t>起源</a:t>
            </a:r>
          </a:p>
        </p:txBody>
      </p:sp>
      <p:sp>
        <p:nvSpPr>
          <p:cNvPr id="3" name="内容占位符 2">
            <a:extLst>
              <a:ext uri="{FF2B5EF4-FFF2-40B4-BE49-F238E27FC236}">
                <a16:creationId xmlns:a16="http://schemas.microsoft.com/office/drawing/2014/main" id="{81E796E7-0D77-438C-8C63-273A7CCB9668}"/>
              </a:ext>
            </a:extLst>
          </p:cNvPr>
          <p:cNvSpPr>
            <a:spLocks noGrp="1"/>
          </p:cNvSpPr>
          <p:nvPr>
            <p:ph idx="1"/>
          </p:nvPr>
        </p:nvSpPr>
        <p:spPr>
          <a:xfrm>
            <a:off x="251520" y="1158604"/>
            <a:ext cx="8640960" cy="4967560"/>
          </a:xfrm>
        </p:spPr>
        <p:txBody>
          <a:bodyPr>
            <a:noAutofit/>
          </a:bodyPr>
          <a:lstStyle/>
          <a:p>
            <a:r>
              <a:rPr lang="en-US" altLang="zh-CN" sz="1800" dirty="0"/>
              <a:t>Hadoop</a:t>
            </a:r>
            <a:r>
              <a:rPr lang="zh-CN" altLang="en-US" sz="1800" dirty="0"/>
              <a:t>起源于</a:t>
            </a:r>
            <a:r>
              <a:rPr lang="en-US" altLang="zh-CN" sz="1800" dirty="0"/>
              <a:t>Apache </a:t>
            </a:r>
            <a:r>
              <a:rPr lang="en-US" altLang="zh-CN" sz="1800" dirty="0" err="1"/>
              <a:t>Nutch</a:t>
            </a:r>
            <a:r>
              <a:rPr lang="zh-CN" altLang="en-US" sz="1800" dirty="0"/>
              <a:t>项目，始于</a:t>
            </a:r>
            <a:r>
              <a:rPr lang="en-US" altLang="zh-CN" sz="1800" dirty="0"/>
              <a:t>2002</a:t>
            </a:r>
            <a:r>
              <a:rPr lang="zh-CN" altLang="en-US" sz="1800" dirty="0"/>
              <a:t>年，是</a:t>
            </a:r>
            <a:r>
              <a:rPr lang="en-US" altLang="zh-CN" sz="1800" dirty="0"/>
              <a:t>Apache Lucene</a:t>
            </a:r>
            <a:r>
              <a:rPr lang="zh-CN" altLang="en-US" sz="1800" dirty="0"/>
              <a:t>的子项目之一 </a:t>
            </a:r>
            <a:r>
              <a:rPr lang="en-US" altLang="zh-CN" sz="1800" dirty="0"/>
              <a:t>  </a:t>
            </a:r>
            <a:r>
              <a:rPr lang="zh-CN" altLang="en-US" sz="1800" dirty="0"/>
              <a:t>。</a:t>
            </a:r>
            <a:endParaRPr lang="en-US" altLang="zh-CN" sz="1800" dirty="0"/>
          </a:p>
          <a:p>
            <a:r>
              <a:rPr lang="en-US" altLang="zh-CN" sz="1800" dirty="0"/>
              <a:t>2004</a:t>
            </a:r>
            <a:r>
              <a:rPr lang="zh-CN" altLang="en-US" sz="1800" dirty="0"/>
              <a:t>年，</a:t>
            </a:r>
            <a:r>
              <a:rPr lang="en-US" altLang="zh-CN" sz="1800" dirty="0"/>
              <a:t>Google</a:t>
            </a:r>
            <a:r>
              <a:rPr lang="zh-CN" altLang="en-US" sz="1800" dirty="0"/>
              <a:t>在“操作系统设计与实现”（</a:t>
            </a:r>
            <a:r>
              <a:rPr lang="en-US" altLang="zh-CN" sz="1800" dirty="0"/>
              <a:t>Operating System Design and Implementation</a:t>
            </a:r>
            <a:r>
              <a:rPr lang="zh-CN" altLang="en-US" sz="1800" dirty="0"/>
              <a:t>，</a:t>
            </a:r>
            <a:r>
              <a:rPr lang="en-US" altLang="zh-CN" sz="1800" dirty="0"/>
              <a:t>OSDI</a:t>
            </a:r>
            <a:r>
              <a:rPr lang="zh-CN" altLang="en-US" sz="1800" dirty="0"/>
              <a:t>）会议上公开发表了题为</a:t>
            </a:r>
            <a:r>
              <a:rPr lang="en-US" altLang="zh-CN" sz="1800" dirty="0"/>
              <a:t>MapReduce</a:t>
            </a:r>
            <a:r>
              <a:rPr lang="zh-CN" altLang="en-US" sz="1800" dirty="0"/>
              <a:t>：</a:t>
            </a:r>
            <a:r>
              <a:rPr lang="en-US" altLang="zh-CN" sz="1800" dirty="0"/>
              <a:t>Simplified Data Processing on Large Clusters</a:t>
            </a:r>
            <a:r>
              <a:rPr lang="zh-CN" altLang="en-US" sz="1800" dirty="0"/>
              <a:t>的论文之后，受到启发的</a:t>
            </a:r>
            <a:r>
              <a:rPr lang="en-US" altLang="zh-CN" sz="1800" dirty="0"/>
              <a:t>Doug Cutting</a:t>
            </a:r>
            <a:r>
              <a:rPr lang="zh-CN" altLang="en-US" sz="1800" dirty="0"/>
              <a:t>等人开始尝试实现</a:t>
            </a:r>
            <a:r>
              <a:rPr lang="en-US" altLang="zh-CN" sz="1800" dirty="0"/>
              <a:t>MapReduce</a:t>
            </a:r>
            <a:r>
              <a:rPr lang="zh-CN" altLang="en-US" sz="1800" dirty="0"/>
              <a:t>计算框架，并将它与</a:t>
            </a:r>
            <a:r>
              <a:rPr lang="en-US" altLang="zh-CN" sz="1800" dirty="0"/>
              <a:t>NDFS</a:t>
            </a:r>
            <a:r>
              <a:rPr lang="zh-CN" altLang="en-US" sz="1800" dirty="0"/>
              <a:t>（</a:t>
            </a:r>
            <a:r>
              <a:rPr lang="en-US" altLang="zh-CN" sz="1800" dirty="0" err="1"/>
              <a:t>Nutch</a:t>
            </a:r>
            <a:r>
              <a:rPr lang="en-US" altLang="zh-CN" sz="1800" dirty="0"/>
              <a:t> Distributed File System</a:t>
            </a:r>
            <a:r>
              <a:rPr lang="zh-CN" altLang="en-US" sz="1800" dirty="0"/>
              <a:t>）结合，用以支持</a:t>
            </a:r>
            <a:r>
              <a:rPr lang="en-US" altLang="zh-CN" sz="1800" dirty="0" err="1"/>
              <a:t>Nutch</a:t>
            </a:r>
            <a:r>
              <a:rPr lang="zh-CN" altLang="en-US" sz="1800" dirty="0"/>
              <a:t>引擎的主要算法 </a:t>
            </a:r>
            <a:r>
              <a:rPr lang="en-US" altLang="zh-CN" sz="1800" dirty="0"/>
              <a:t> </a:t>
            </a:r>
            <a:r>
              <a:rPr lang="zh-CN" altLang="en-US" sz="1800" dirty="0"/>
              <a:t>。</a:t>
            </a:r>
            <a:endParaRPr lang="en-US" altLang="zh-CN" sz="1800" dirty="0"/>
          </a:p>
          <a:p>
            <a:r>
              <a:rPr lang="zh-CN" altLang="en-US" sz="1800" dirty="0"/>
              <a:t>由于</a:t>
            </a:r>
            <a:r>
              <a:rPr lang="en-US" altLang="zh-CN" sz="1800" dirty="0"/>
              <a:t>NDFS</a:t>
            </a:r>
            <a:r>
              <a:rPr lang="zh-CN" altLang="en-US" sz="1800" dirty="0"/>
              <a:t>和</a:t>
            </a:r>
            <a:r>
              <a:rPr lang="en-US" altLang="zh-CN" sz="1800" dirty="0"/>
              <a:t>MapReduce</a:t>
            </a:r>
            <a:r>
              <a:rPr lang="zh-CN" altLang="en-US" sz="1800" dirty="0"/>
              <a:t>在</a:t>
            </a:r>
            <a:r>
              <a:rPr lang="en-US" altLang="zh-CN" sz="1800" dirty="0" err="1"/>
              <a:t>Nutch</a:t>
            </a:r>
            <a:r>
              <a:rPr lang="zh-CN" altLang="en-US" sz="1800" dirty="0"/>
              <a:t>引擎中有着良好的应用，所以它们于</a:t>
            </a:r>
            <a:r>
              <a:rPr lang="en-US" altLang="zh-CN" sz="1800" dirty="0"/>
              <a:t>2006</a:t>
            </a:r>
            <a:r>
              <a:rPr lang="zh-CN" altLang="en-US" sz="1800" dirty="0"/>
              <a:t>年</a:t>
            </a:r>
            <a:r>
              <a:rPr lang="en-US" altLang="zh-CN" sz="1800" dirty="0"/>
              <a:t>2</a:t>
            </a:r>
            <a:r>
              <a:rPr lang="zh-CN" altLang="en-US" sz="1800" dirty="0"/>
              <a:t>月被分离出来，成为一套完整而独立的软件，并被命名为</a:t>
            </a:r>
            <a:r>
              <a:rPr lang="en-US" altLang="zh-CN" sz="1800" dirty="0"/>
              <a:t>Hadoop</a:t>
            </a:r>
            <a:r>
              <a:rPr lang="zh-CN" altLang="en-US" sz="1800" dirty="0"/>
              <a:t>。</a:t>
            </a:r>
            <a:endParaRPr lang="en-US" altLang="zh-CN" sz="1800" dirty="0"/>
          </a:p>
          <a:p>
            <a:r>
              <a:rPr lang="zh-CN" altLang="en-US" sz="1800" dirty="0"/>
              <a:t>到了</a:t>
            </a:r>
            <a:r>
              <a:rPr lang="en-US" altLang="zh-CN" sz="1800" dirty="0"/>
              <a:t>2008</a:t>
            </a:r>
            <a:r>
              <a:rPr lang="zh-CN" altLang="en-US" sz="1800" dirty="0"/>
              <a:t>年年初，</a:t>
            </a:r>
            <a:r>
              <a:rPr lang="en-US" altLang="zh-CN" sz="1800" dirty="0"/>
              <a:t>Hadoop</a:t>
            </a:r>
            <a:r>
              <a:rPr lang="zh-CN" altLang="en-US" sz="1800" dirty="0"/>
              <a:t>已成为</a:t>
            </a:r>
            <a:r>
              <a:rPr lang="en-US" altLang="zh-CN" sz="1800" dirty="0"/>
              <a:t>Apache</a:t>
            </a:r>
            <a:r>
              <a:rPr lang="zh-CN" altLang="en-US" sz="1800" dirty="0"/>
              <a:t>的顶级项目，包含众多子项目，被应用到很多互联网公司 </a:t>
            </a:r>
            <a:r>
              <a:rPr lang="en-US" altLang="zh-CN" sz="1800" dirty="0"/>
              <a:t> </a:t>
            </a:r>
            <a:r>
              <a:rPr lang="zh-CN" altLang="en-US" sz="1800" dirty="0"/>
              <a:t>。</a:t>
            </a:r>
          </a:p>
        </p:txBody>
      </p:sp>
    </p:spTree>
    <p:extLst>
      <p:ext uri="{BB962C8B-B14F-4D97-AF65-F5344CB8AC3E}">
        <p14:creationId xmlns:p14="http://schemas.microsoft.com/office/powerpoint/2010/main" val="414600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762000"/>
            <a:ext cx="7772400" cy="1470025"/>
          </a:xfrm>
        </p:spPr>
        <p:txBody>
          <a:bodyPr/>
          <a:lstStyle/>
          <a:p>
            <a:pPr eaLnBrk="1" hangingPunct="1"/>
            <a:r>
              <a:rPr lang="zh-CN" altLang="en-US" dirty="0"/>
              <a:t>大数据系统开发</a:t>
            </a:r>
          </a:p>
        </p:txBody>
      </p:sp>
      <p:sp>
        <p:nvSpPr>
          <p:cNvPr id="2051" name="Rectangle 3"/>
          <p:cNvSpPr>
            <a:spLocks noGrp="1" noChangeArrowheads="1"/>
          </p:cNvSpPr>
          <p:nvPr>
            <p:ph type="subTitle" idx="1"/>
          </p:nvPr>
        </p:nvSpPr>
        <p:spPr>
          <a:xfrm>
            <a:off x="228600" y="2133600"/>
            <a:ext cx="8686800" cy="4419600"/>
          </a:xfrm>
        </p:spPr>
        <p:txBody>
          <a:bodyPr/>
          <a:lstStyle/>
          <a:p>
            <a:pPr eaLnBrk="1" hangingPunct="1"/>
            <a:r>
              <a:rPr lang="zh-CN" altLang="en-US" dirty="0"/>
              <a:t>郭贵锁</a:t>
            </a:r>
          </a:p>
          <a:p>
            <a:pPr eaLnBrk="1" hangingPunct="1"/>
            <a:r>
              <a:rPr lang="en-US" altLang="zh-CN" dirty="0">
                <a:hlinkClick r:id="rId2"/>
              </a:rPr>
              <a:t>guoguisuo@bit.edu.cn</a:t>
            </a:r>
            <a:endParaRPr lang="en-US" altLang="zh-CN" dirty="0"/>
          </a:p>
          <a:p>
            <a:pPr eaLnBrk="1" hangingPunct="1"/>
            <a:r>
              <a:rPr lang="en-US" altLang="zh-CN" dirty="0"/>
              <a:t>QQ:932038419,</a:t>
            </a:r>
            <a:r>
              <a:rPr lang="zh-CN" altLang="en-US" dirty="0"/>
              <a:t>微信</a:t>
            </a:r>
            <a:r>
              <a:rPr lang="en-US" altLang="zh-CN" dirty="0"/>
              <a:t>: wanliu100</a:t>
            </a:r>
          </a:p>
          <a:p>
            <a:pPr eaLnBrk="1" hangingPunct="1"/>
            <a:r>
              <a:rPr lang="zh-CN" altLang="en-US" dirty="0"/>
              <a:t>电话：</a:t>
            </a:r>
            <a:r>
              <a:rPr lang="en-US" altLang="zh-CN" dirty="0"/>
              <a:t>18811530179</a:t>
            </a:r>
          </a:p>
        </p:txBody>
      </p:sp>
    </p:spTree>
  </p:cSld>
  <p:clrMapOvr>
    <a:masterClrMapping/>
  </p:clrMapOvr>
  <p:transition>
    <p:blinds/>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AA980-8095-4AED-B3B2-B991062D2BF4}"/>
              </a:ext>
            </a:extLst>
          </p:cNvPr>
          <p:cNvSpPr>
            <a:spLocks noGrp="1"/>
          </p:cNvSpPr>
          <p:nvPr>
            <p:ph type="title"/>
          </p:nvPr>
        </p:nvSpPr>
        <p:spPr/>
        <p:txBody>
          <a:bodyPr>
            <a:normAutofit/>
          </a:bodyPr>
          <a:lstStyle/>
          <a:p>
            <a:r>
              <a:rPr lang="en-US" altLang="zh-CN" dirty="0"/>
              <a:t>Hadoop</a:t>
            </a:r>
            <a:r>
              <a:rPr lang="zh-CN" altLang="en-US" dirty="0"/>
              <a:t>大数据处理的意义</a:t>
            </a:r>
          </a:p>
        </p:txBody>
      </p:sp>
      <p:sp>
        <p:nvSpPr>
          <p:cNvPr id="3" name="内容占位符 2">
            <a:extLst>
              <a:ext uri="{FF2B5EF4-FFF2-40B4-BE49-F238E27FC236}">
                <a16:creationId xmlns:a16="http://schemas.microsoft.com/office/drawing/2014/main" id="{1FBE958C-C58C-43BC-A535-DC54197BDB33}"/>
              </a:ext>
            </a:extLst>
          </p:cNvPr>
          <p:cNvSpPr>
            <a:spLocks noGrp="1"/>
          </p:cNvSpPr>
          <p:nvPr>
            <p:ph idx="1"/>
          </p:nvPr>
        </p:nvSpPr>
        <p:spPr/>
        <p:txBody>
          <a:bodyPr>
            <a:normAutofit/>
          </a:bodyPr>
          <a:lstStyle/>
          <a:p>
            <a:r>
              <a:rPr lang="en-US" altLang="zh-CN" dirty="0"/>
              <a:t>Hadoop</a:t>
            </a:r>
            <a:r>
              <a:rPr lang="zh-CN" altLang="en-US" dirty="0"/>
              <a:t>得以在大数据处理应用中广泛应用得益于其自身在数据提取、变形和加载</a:t>
            </a:r>
            <a:r>
              <a:rPr lang="en-US" altLang="zh-CN" dirty="0"/>
              <a:t>(ETL)</a:t>
            </a:r>
            <a:r>
              <a:rPr lang="zh-CN" altLang="en-US" dirty="0"/>
              <a:t>方面上的天然优势。</a:t>
            </a:r>
            <a:endParaRPr lang="en-US" altLang="zh-CN" dirty="0"/>
          </a:p>
          <a:p>
            <a:r>
              <a:rPr lang="en-US" altLang="zh-CN" dirty="0"/>
              <a:t>Hadoop</a:t>
            </a:r>
            <a:r>
              <a:rPr lang="zh-CN" altLang="en-US" dirty="0"/>
              <a:t>的分布式架构，将大数据处理引擎尽可能的靠近存储，对例如像</a:t>
            </a:r>
            <a:r>
              <a:rPr lang="en-US" altLang="zh-CN" dirty="0"/>
              <a:t>ETL</a:t>
            </a:r>
            <a:r>
              <a:rPr lang="zh-CN" altLang="en-US" dirty="0"/>
              <a:t>这样的批处理操作相对合适，因为类似这样操作的批处理结果可以直接走向存储。</a:t>
            </a:r>
            <a:endParaRPr lang="en-US" altLang="zh-CN" dirty="0"/>
          </a:p>
          <a:p>
            <a:r>
              <a:rPr lang="en-US" altLang="zh-CN" dirty="0"/>
              <a:t>Hadoop</a:t>
            </a:r>
            <a:r>
              <a:rPr lang="zh-CN" altLang="en-US" dirty="0"/>
              <a:t>的</a:t>
            </a:r>
            <a:r>
              <a:rPr lang="en-US" altLang="zh-CN" dirty="0"/>
              <a:t>MapReduce</a:t>
            </a:r>
            <a:r>
              <a:rPr lang="zh-CN" altLang="en-US" dirty="0"/>
              <a:t>功能实现了将单个任务打碎，并将碎片任务</a:t>
            </a:r>
            <a:r>
              <a:rPr lang="en-US" altLang="zh-CN" dirty="0"/>
              <a:t>(Map)</a:t>
            </a:r>
            <a:r>
              <a:rPr lang="zh-CN" altLang="en-US" dirty="0"/>
              <a:t>发送到多个节点上，之后再以单个数据集的形式加载</a:t>
            </a:r>
            <a:r>
              <a:rPr lang="en-US" altLang="zh-CN" dirty="0"/>
              <a:t>(Reduce)</a:t>
            </a:r>
            <a:r>
              <a:rPr lang="zh-CN" altLang="en-US" dirty="0"/>
              <a:t>到数据仓库里</a:t>
            </a:r>
          </a:p>
        </p:txBody>
      </p:sp>
    </p:spTree>
    <p:extLst>
      <p:ext uri="{BB962C8B-B14F-4D97-AF65-F5344CB8AC3E}">
        <p14:creationId xmlns:p14="http://schemas.microsoft.com/office/powerpoint/2010/main" val="1946528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307D8-A125-4D0F-8816-A9850F6EAD5D}"/>
              </a:ext>
            </a:extLst>
          </p:cNvPr>
          <p:cNvSpPr>
            <a:spLocks noGrp="1"/>
          </p:cNvSpPr>
          <p:nvPr>
            <p:ph type="title"/>
          </p:nvPr>
        </p:nvSpPr>
        <p:spPr/>
        <p:txBody>
          <a:bodyPr/>
          <a:lstStyle/>
          <a:p>
            <a:r>
              <a:rPr lang="en-US" altLang="zh-CN" dirty="0"/>
              <a:t>Hadoop2.0</a:t>
            </a:r>
            <a:endParaRPr lang="zh-CN" altLang="en-US" dirty="0"/>
          </a:p>
        </p:txBody>
      </p:sp>
      <p:sp>
        <p:nvSpPr>
          <p:cNvPr id="3" name="内容占位符 2">
            <a:extLst>
              <a:ext uri="{FF2B5EF4-FFF2-40B4-BE49-F238E27FC236}">
                <a16:creationId xmlns:a16="http://schemas.microsoft.com/office/drawing/2014/main" id="{B1F8F93C-7C69-44BC-A1D2-464C1550755A}"/>
              </a:ext>
            </a:extLst>
          </p:cNvPr>
          <p:cNvSpPr>
            <a:spLocks noGrp="1"/>
          </p:cNvSpPr>
          <p:nvPr>
            <p:ph idx="1"/>
          </p:nvPr>
        </p:nvSpPr>
        <p:spPr>
          <a:xfrm>
            <a:off x="457200" y="1158604"/>
            <a:ext cx="8229600" cy="1406300"/>
          </a:xfrm>
        </p:spPr>
        <p:txBody>
          <a:bodyPr>
            <a:normAutofit fontScale="92500"/>
          </a:bodyPr>
          <a:lstStyle/>
          <a:p>
            <a:r>
              <a:rPr lang="en-US" altLang="zh-CN" dirty="0"/>
              <a:t>2.0</a:t>
            </a:r>
            <a:r>
              <a:rPr lang="zh-CN" altLang="en-US" dirty="0"/>
              <a:t>版本中，在</a:t>
            </a:r>
            <a:r>
              <a:rPr lang="en-US" altLang="zh-CN" dirty="0"/>
              <a:t>HDFS</a:t>
            </a:r>
            <a:r>
              <a:rPr lang="zh-CN" altLang="en-US" dirty="0"/>
              <a:t>之上，增加了</a:t>
            </a:r>
            <a:r>
              <a:rPr lang="en-US" altLang="zh-CN" dirty="0"/>
              <a:t>YARN</a:t>
            </a:r>
            <a:r>
              <a:rPr lang="zh-CN" altLang="en-US" dirty="0"/>
              <a:t>（资源管理框架）层。它是一个资源管理模块，为各类应用程序提供资源管理和调度。</a:t>
            </a:r>
          </a:p>
        </p:txBody>
      </p:sp>
      <p:pic>
        <p:nvPicPr>
          <p:cNvPr id="6" name="图片 5">
            <a:extLst>
              <a:ext uri="{FF2B5EF4-FFF2-40B4-BE49-F238E27FC236}">
                <a16:creationId xmlns:a16="http://schemas.microsoft.com/office/drawing/2014/main" id="{F72FA713-6093-4209-8E41-836709E6A2AE}"/>
              </a:ext>
            </a:extLst>
          </p:cNvPr>
          <p:cNvPicPr>
            <a:picLocks noChangeAspect="1"/>
          </p:cNvPicPr>
          <p:nvPr/>
        </p:nvPicPr>
        <p:blipFill>
          <a:blip r:embed="rId2"/>
          <a:stretch>
            <a:fillRect/>
          </a:stretch>
        </p:blipFill>
        <p:spPr>
          <a:xfrm>
            <a:off x="2051720" y="2348880"/>
            <a:ext cx="4976217" cy="3648254"/>
          </a:xfrm>
          <a:prstGeom prst="rect">
            <a:avLst/>
          </a:prstGeom>
        </p:spPr>
      </p:pic>
    </p:spTree>
    <p:extLst>
      <p:ext uri="{BB962C8B-B14F-4D97-AF65-F5344CB8AC3E}">
        <p14:creationId xmlns:p14="http://schemas.microsoft.com/office/powerpoint/2010/main" val="9330509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upload-images.jianshu.io/upload_images/6302559-c3e85f230592fe10?imageMogr2/auto-orient/strip|imageView2/2/w/1200/format/webp">
            <a:extLst>
              <a:ext uri="{FF2B5EF4-FFF2-40B4-BE49-F238E27FC236}">
                <a16:creationId xmlns:a16="http://schemas.microsoft.com/office/drawing/2014/main" id="{E6574A07-6A95-4FD2-9272-85C8DCB59B5D}"/>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3537B840-2E57-457F-9C5F-FECBFE5CC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66" y="332656"/>
            <a:ext cx="9089010" cy="5112568"/>
          </a:xfrm>
          <a:prstGeom prst="rect">
            <a:avLst/>
          </a:prstGeom>
        </p:spPr>
      </p:pic>
    </p:spTree>
    <p:extLst>
      <p:ext uri="{BB962C8B-B14F-4D97-AF65-F5344CB8AC3E}">
        <p14:creationId xmlns:p14="http://schemas.microsoft.com/office/powerpoint/2010/main" val="17305308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87881-6FAE-4676-980B-F4405A4C9D73}"/>
              </a:ext>
            </a:extLst>
          </p:cNvPr>
          <p:cNvSpPr>
            <a:spLocks noGrp="1"/>
          </p:cNvSpPr>
          <p:nvPr>
            <p:ph type="title"/>
          </p:nvPr>
        </p:nvSpPr>
        <p:spPr/>
        <p:txBody>
          <a:bodyPr/>
          <a:lstStyle/>
          <a:p>
            <a:r>
              <a:rPr lang="en-US" altLang="zh-CN" dirty="0"/>
              <a:t>Hadoop</a:t>
            </a:r>
            <a:r>
              <a:rPr lang="zh-CN" altLang="en-US" dirty="0"/>
              <a:t>的优点</a:t>
            </a:r>
          </a:p>
        </p:txBody>
      </p:sp>
      <p:sp>
        <p:nvSpPr>
          <p:cNvPr id="3" name="内容占位符 2">
            <a:extLst>
              <a:ext uri="{FF2B5EF4-FFF2-40B4-BE49-F238E27FC236}">
                <a16:creationId xmlns:a16="http://schemas.microsoft.com/office/drawing/2014/main" id="{21BF36C2-32E1-4476-8F10-0C0ACD11CEF8}"/>
              </a:ext>
            </a:extLst>
          </p:cNvPr>
          <p:cNvSpPr>
            <a:spLocks noGrp="1"/>
          </p:cNvSpPr>
          <p:nvPr>
            <p:ph idx="1"/>
          </p:nvPr>
        </p:nvSpPr>
        <p:spPr/>
        <p:txBody>
          <a:bodyPr>
            <a:normAutofit fontScale="77500" lnSpcReduction="20000"/>
          </a:bodyPr>
          <a:lstStyle/>
          <a:p>
            <a:r>
              <a:rPr lang="zh-CN" altLang="en-US" b="1" dirty="0"/>
              <a:t>开源。</a:t>
            </a:r>
            <a:r>
              <a:rPr lang="zh-CN" altLang="en-US" sz="2500" dirty="0"/>
              <a:t>源代码开源。</a:t>
            </a:r>
            <a:endParaRPr lang="en-US" altLang="zh-CN" sz="2500" dirty="0"/>
          </a:p>
          <a:p>
            <a:r>
              <a:rPr lang="zh-CN" altLang="en-US" b="1" dirty="0"/>
              <a:t>优秀的生态圈。</a:t>
            </a:r>
            <a:endParaRPr lang="en-US" altLang="zh-CN" b="1" dirty="0"/>
          </a:p>
          <a:p>
            <a:r>
              <a:rPr lang="zh-CN" altLang="en-US" b="1" dirty="0"/>
              <a:t>高扩展性</a:t>
            </a:r>
            <a:r>
              <a:rPr lang="zh-CN" altLang="en-US" dirty="0"/>
              <a:t>。</a:t>
            </a:r>
            <a:r>
              <a:rPr lang="en-US" altLang="zh-CN" dirty="0"/>
              <a:t>Hadoop</a:t>
            </a:r>
            <a:r>
              <a:rPr lang="zh-CN" altLang="en-US" dirty="0"/>
              <a:t>是在可用的计算机集簇间分配数据并完成计算任务，这些集簇可以方便地扩展到数以千计的节点中 </a:t>
            </a:r>
            <a:r>
              <a:rPr lang="en-US" altLang="zh-CN" dirty="0"/>
              <a:t> </a:t>
            </a:r>
            <a:r>
              <a:rPr lang="zh-CN" altLang="en-US" dirty="0"/>
              <a:t>。</a:t>
            </a:r>
          </a:p>
          <a:p>
            <a:r>
              <a:rPr lang="zh-CN" altLang="en-US" b="1" dirty="0"/>
              <a:t>高效性</a:t>
            </a:r>
            <a:r>
              <a:rPr lang="zh-CN" altLang="en-US" dirty="0"/>
              <a:t>。</a:t>
            </a:r>
            <a:r>
              <a:rPr lang="en-US" altLang="zh-CN" dirty="0"/>
              <a:t>Hadoop</a:t>
            </a:r>
            <a:r>
              <a:rPr lang="zh-CN" altLang="en-US" dirty="0"/>
              <a:t>能够在节点之间动态地移动数据，并保证各个节点的动态平衡，因此处理速度非常快 。</a:t>
            </a:r>
          </a:p>
          <a:p>
            <a:r>
              <a:rPr lang="zh-CN" altLang="en-US" b="1" dirty="0"/>
              <a:t>高可靠性</a:t>
            </a:r>
            <a:r>
              <a:rPr lang="zh-CN" altLang="en-US" dirty="0"/>
              <a:t>。</a:t>
            </a:r>
            <a:r>
              <a:rPr lang="en-US" altLang="zh-CN" dirty="0"/>
              <a:t>Hadoop</a:t>
            </a:r>
            <a:r>
              <a:rPr lang="zh-CN" altLang="en-US" dirty="0"/>
              <a:t>能够自动保存数据的多个副本，并且能够自动将失败的任务重新分配 </a:t>
            </a:r>
            <a:r>
              <a:rPr lang="en-US" altLang="zh-CN" dirty="0"/>
              <a:t>  </a:t>
            </a:r>
            <a:r>
              <a:rPr lang="zh-CN" altLang="en-US" dirty="0"/>
              <a:t>。</a:t>
            </a:r>
          </a:p>
          <a:p>
            <a:r>
              <a:rPr lang="zh-CN" altLang="en-US" b="1" dirty="0"/>
              <a:t>低成本</a:t>
            </a:r>
            <a:r>
              <a:rPr lang="zh-CN" altLang="en-US" dirty="0"/>
              <a:t>。可以通过廉价的机器组成服务器集群来分发处理数据，成本比较低。</a:t>
            </a:r>
            <a:r>
              <a:rPr lang="en-US" altLang="zh-CN" dirty="0"/>
              <a:t>Hadoop</a:t>
            </a:r>
            <a:r>
              <a:rPr lang="zh-CN" altLang="en-US" dirty="0"/>
              <a:t>是开源的，项目的软件成本低 </a:t>
            </a:r>
            <a:r>
              <a:rPr lang="en-US" altLang="zh-CN" dirty="0"/>
              <a:t>  </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4089233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048BF-6569-4602-9838-678470409500}"/>
              </a:ext>
            </a:extLst>
          </p:cNvPr>
          <p:cNvSpPr>
            <a:spLocks noGrp="1"/>
          </p:cNvSpPr>
          <p:nvPr>
            <p:ph type="title"/>
          </p:nvPr>
        </p:nvSpPr>
        <p:spPr/>
        <p:txBody>
          <a:bodyPr/>
          <a:lstStyle/>
          <a:p>
            <a:r>
              <a:rPr lang="zh-CN" altLang="en-US" dirty="0">
                <a:solidFill>
                  <a:srgbClr val="FFC000"/>
                </a:solidFill>
              </a:rPr>
              <a:t>发展现状</a:t>
            </a:r>
          </a:p>
        </p:txBody>
      </p:sp>
      <p:sp>
        <p:nvSpPr>
          <p:cNvPr id="3" name="内容占位符 2">
            <a:extLst>
              <a:ext uri="{FF2B5EF4-FFF2-40B4-BE49-F238E27FC236}">
                <a16:creationId xmlns:a16="http://schemas.microsoft.com/office/drawing/2014/main" id="{3E6CC6DB-38D7-4873-9729-403B5E385E3A}"/>
              </a:ext>
            </a:extLst>
          </p:cNvPr>
          <p:cNvSpPr>
            <a:spLocks noGrp="1"/>
          </p:cNvSpPr>
          <p:nvPr>
            <p:ph idx="1"/>
          </p:nvPr>
        </p:nvSpPr>
        <p:spPr/>
        <p:txBody>
          <a:bodyPr>
            <a:noAutofit/>
          </a:bodyPr>
          <a:lstStyle/>
          <a:p>
            <a:r>
              <a:rPr lang="en-US" altLang="zh-CN" sz="1800" dirty="0"/>
              <a:t>Hadoop </a:t>
            </a:r>
            <a:r>
              <a:rPr lang="zh-CN" altLang="en-US" sz="1800" dirty="0"/>
              <a:t>设计之初的目标就定位于高可靠性、高可拓展性、高容错性和高效性，正是这些设计上与生俱来的优点，才使得</a:t>
            </a:r>
            <a:r>
              <a:rPr lang="en-US" altLang="zh-CN" sz="1800" dirty="0"/>
              <a:t>Hadoop </a:t>
            </a:r>
            <a:r>
              <a:rPr lang="zh-CN" altLang="en-US" sz="1800" dirty="0"/>
              <a:t>一出现就受到众多大公司的青睐，同时也引起了研究界的普遍关注。</a:t>
            </a:r>
            <a:endParaRPr lang="en-US" altLang="zh-CN" sz="1800" dirty="0"/>
          </a:p>
          <a:p>
            <a:r>
              <a:rPr lang="en-US" altLang="zh-CN" sz="1800" dirty="0"/>
              <a:t>Hadoop </a:t>
            </a:r>
            <a:r>
              <a:rPr lang="zh-CN" altLang="en-US" sz="1800" dirty="0"/>
              <a:t>技术在互联网领域已经得到了广泛的运用，例如，</a:t>
            </a:r>
            <a:r>
              <a:rPr lang="en-US" altLang="zh-CN" sz="1800" dirty="0"/>
              <a:t>Yahoo </a:t>
            </a:r>
            <a:r>
              <a:rPr lang="zh-CN" altLang="en-US" sz="1800" dirty="0"/>
              <a:t>使用</a:t>
            </a:r>
            <a:r>
              <a:rPr lang="en-US" altLang="zh-CN" sz="1800" dirty="0"/>
              <a:t>4 000 </a:t>
            </a:r>
            <a:r>
              <a:rPr lang="zh-CN" altLang="en-US" sz="1800" dirty="0"/>
              <a:t>个节点的</a:t>
            </a:r>
            <a:r>
              <a:rPr lang="en-US" altLang="zh-CN" sz="1800" dirty="0"/>
              <a:t>Hadoop</a:t>
            </a:r>
            <a:r>
              <a:rPr lang="zh-CN" altLang="en-US" sz="1800" dirty="0"/>
              <a:t>集群来支持广告系统和</a:t>
            </a:r>
            <a:r>
              <a:rPr lang="en-US" altLang="zh-CN" sz="1800" dirty="0"/>
              <a:t>Web </a:t>
            </a:r>
            <a:r>
              <a:rPr lang="zh-CN" altLang="en-US" sz="1800" dirty="0"/>
              <a:t>搜索的研究；</a:t>
            </a:r>
            <a:r>
              <a:rPr lang="en-US" altLang="zh-CN" sz="1800" dirty="0"/>
              <a:t>Facebook </a:t>
            </a:r>
            <a:r>
              <a:rPr lang="zh-CN" altLang="en-US" sz="1800" dirty="0"/>
              <a:t>使用</a:t>
            </a:r>
            <a:r>
              <a:rPr lang="en-US" altLang="zh-CN" sz="1800" dirty="0"/>
              <a:t>1 000 </a:t>
            </a:r>
            <a:r>
              <a:rPr lang="zh-CN" altLang="en-US" sz="1800" dirty="0"/>
              <a:t>个节点的集群运行</a:t>
            </a:r>
            <a:r>
              <a:rPr lang="en-US" altLang="zh-CN" sz="1800" dirty="0"/>
              <a:t>Hadoop</a:t>
            </a:r>
            <a:r>
              <a:rPr lang="zh-CN" altLang="en-US" sz="1800" dirty="0"/>
              <a:t>，存储日志数据，支持其上的数据分析和机器学习；百度用</a:t>
            </a:r>
            <a:r>
              <a:rPr lang="en-US" altLang="zh-CN" sz="1800" dirty="0"/>
              <a:t>Hadoop</a:t>
            </a:r>
            <a:r>
              <a:rPr lang="zh-CN" altLang="en-US" sz="1800" dirty="0"/>
              <a:t>处理每周</a:t>
            </a:r>
            <a:r>
              <a:rPr lang="en-US" altLang="zh-CN" sz="1800" dirty="0"/>
              <a:t>200TB </a:t>
            </a:r>
            <a:r>
              <a:rPr lang="zh-CN" altLang="en-US" sz="1800" dirty="0"/>
              <a:t>的数据，从而进行搜索日志分析和网页数据挖掘工作。</a:t>
            </a:r>
            <a:endParaRPr lang="en-US" altLang="zh-CN" sz="1800" dirty="0"/>
          </a:p>
          <a:p>
            <a:r>
              <a:rPr lang="zh-CN" altLang="en-US" sz="1800" dirty="0"/>
              <a:t>一些提供</a:t>
            </a:r>
            <a:r>
              <a:rPr lang="en-US" altLang="zh-CN" sz="1800" dirty="0"/>
              <a:t>Hadoop </a:t>
            </a:r>
            <a:r>
              <a:rPr lang="zh-CN" altLang="en-US" sz="1800" dirty="0"/>
              <a:t>解决方案的商业型公司也纷纷跟进，利用自身技术对</a:t>
            </a:r>
            <a:r>
              <a:rPr lang="en-US" altLang="zh-CN" sz="1800" dirty="0"/>
              <a:t>Hadoop </a:t>
            </a:r>
            <a:r>
              <a:rPr lang="zh-CN" altLang="en-US" sz="1800" dirty="0"/>
              <a:t>进行优化、改进、二次开发等，然后以公司自有产品形式对外提供</a:t>
            </a:r>
            <a:r>
              <a:rPr lang="en-US" altLang="zh-CN" sz="1800" dirty="0"/>
              <a:t>Hadoop </a:t>
            </a:r>
            <a:r>
              <a:rPr lang="zh-CN" altLang="en-US" sz="1800" dirty="0"/>
              <a:t>的商业服务。</a:t>
            </a:r>
          </a:p>
        </p:txBody>
      </p:sp>
    </p:spTree>
    <p:extLst>
      <p:ext uri="{BB962C8B-B14F-4D97-AF65-F5344CB8AC3E}">
        <p14:creationId xmlns:p14="http://schemas.microsoft.com/office/powerpoint/2010/main" val="1352713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E742C-762F-4C2B-9528-05AE11250534}"/>
              </a:ext>
            </a:extLst>
          </p:cNvPr>
          <p:cNvSpPr>
            <a:spLocks noGrp="1"/>
          </p:cNvSpPr>
          <p:nvPr>
            <p:ph type="title"/>
          </p:nvPr>
        </p:nvSpPr>
        <p:spPr/>
        <p:txBody>
          <a:bodyPr/>
          <a:lstStyle/>
          <a:p>
            <a:r>
              <a:rPr lang="zh-CN" altLang="en-US" dirty="0"/>
              <a:t>什么是</a:t>
            </a:r>
            <a:r>
              <a:rPr lang="en-US" altLang="zh-CN" dirty="0"/>
              <a:t>HDFS</a:t>
            </a:r>
            <a:endParaRPr lang="zh-CN" altLang="en-US" dirty="0"/>
          </a:p>
        </p:txBody>
      </p:sp>
      <p:sp>
        <p:nvSpPr>
          <p:cNvPr id="3" name="内容占位符 2">
            <a:extLst>
              <a:ext uri="{FF2B5EF4-FFF2-40B4-BE49-F238E27FC236}">
                <a16:creationId xmlns:a16="http://schemas.microsoft.com/office/drawing/2014/main" id="{4BB08CF5-ADF1-4975-8B7F-1347DCF2591B}"/>
              </a:ext>
            </a:extLst>
          </p:cNvPr>
          <p:cNvSpPr>
            <a:spLocks noGrp="1"/>
          </p:cNvSpPr>
          <p:nvPr>
            <p:ph idx="1"/>
          </p:nvPr>
        </p:nvSpPr>
        <p:spPr/>
        <p:txBody>
          <a:bodyPr>
            <a:normAutofit/>
          </a:bodyPr>
          <a:lstStyle/>
          <a:p>
            <a:r>
              <a:rPr lang="en-US" altLang="zh-CN" dirty="0">
                <a:solidFill>
                  <a:srgbClr val="FF0000"/>
                </a:solidFill>
              </a:rPr>
              <a:t>HDFS </a:t>
            </a:r>
            <a:r>
              <a:rPr lang="zh-CN" altLang="en-US" dirty="0">
                <a:solidFill>
                  <a:srgbClr val="FF0000"/>
                </a:solidFill>
              </a:rPr>
              <a:t>是一种分布式文件系统，用于处理在商业硬件上运行的大型数据集。</a:t>
            </a:r>
            <a:endParaRPr lang="en-US" altLang="zh-CN" dirty="0">
              <a:solidFill>
                <a:srgbClr val="FF0000"/>
              </a:solidFill>
            </a:endParaRPr>
          </a:p>
          <a:p>
            <a:r>
              <a:rPr lang="zh-CN" altLang="en-US" dirty="0"/>
              <a:t>它用于将单个 </a:t>
            </a:r>
            <a:r>
              <a:rPr lang="en-US" altLang="zh-CN" dirty="0"/>
              <a:t>Apache Hadoop </a:t>
            </a:r>
            <a:r>
              <a:rPr lang="zh-CN" altLang="en-US" dirty="0"/>
              <a:t>集群扩展到数百 甚至数千个节点。 </a:t>
            </a:r>
            <a:endParaRPr lang="en-US" altLang="zh-CN" dirty="0"/>
          </a:p>
          <a:p>
            <a:r>
              <a:rPr lang="en-US" altLang="zh-CN" dirty="0"/>
              <a:t>HDFS </a:t>
            </a:r>
            <a:r>
              <a:rPr lang="zh-CN" altLang="en-US" dirty="0"/>
              <a:t>是 </a:t>
            </a:r>
            <a:r>
              <a:rPr lang="en-US" altLang="zh-CN" dirty="0"/>
              <a:t>Apache Hadoop </a:t>
            </a:r>
            <a:r>
              <a:rPr lang="zh-CN" altLang="en-US" dirty="0"/>
              <a:t>的主要组件之一，其他组件包括 </a:t>
            </a:r>
            <a:r>
              <a:rPr lang="en-US" altLang="zh-CN" dirty="0"/>
              <a:t>MapReduce </a:t>
            </a:r>
            <a:r>
              <a:rPr lang="zh-CN" altLang="en-US" dirty="0"/>
              <a:t>和 </a:t>
            </a:r>
            <a:r>
              <a:rPr lang="en-US" altLang="zh-CN" dirty="0"/>
              <a:t>YARN</a:t>
            </a:r>
            <a:r>
              <a:rPr lang="zh-CN" altLang="en-US" dirty="0"/>
              <a:t>。</a:t>
            </a:r>
            <a:endParaRPr lang="en-US" altLang="zh-CN" dirty="0"/>
          </a:p>
          <a:p>
            <a:r>
              <a:rPr lang="en-US" altLang="zh-CN" dirty="0"/>
              <a:t>HDFS</a:t>
            </a:r>
            <a:r>
              <a:rPr lang="zh-CN" altLang="en-US" dirty="0"/>
              <a:t>是用</a:t>
            </a:r>
            <a:r>
              <a:rPr lang="en-US" altLang="zh-CN" dirty="0"/>
              <a:t>Java</a:t>
            </a:r>
            <a:r>
              <a:rPr lang="zh-CN" altLang="en-US" dirty="0"/>
              <a:t>编写的，任何支持</a:t>
            </a:r>
            <a:r>
              <a:rPr lang="en-US" altLang="zh-CN" dirty="0"/>
              <a:t>Java</a:t>
            </a:r>
            <a:r>
              <a:rPr lang="zh-CN" altLang="en-US" dirty="0"/>
              <a:t>的机器都可以部署</a:t>
            </a:r>
            <a:r>
              <a:rPr lang="en-US" altLang="zh-CN" dirty="0"/>
              <a:t>HDFS</a:t>
            </a:r>
            <a:r>
              <a:rPr lang="zh-CN" altLang="en-US" dirty="0"/>
              <a:t>。</a:t>
            </a:r>
          </a:p>
        </p:txBody>
      </p:sp>
    </p:spTree>
    <p:extLst>
      <p:ext uri="{BB962C8B-B14F-4D97-AF65-F5344CB8AC3E}">
        <p14:creationId xmlns:p14="http://schemas.microsoft.com/office/powerpoint/2010/main" val="3766954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C3892B-0825-47B1-9E54-60E11570EE28}"/>
              </a:ext>
            </a:extLst>
          </p:cNvPr>
          <p:cNvSpPr>
            <a:spLocks noGrp="1"/>
          </p:cNvSpPr>
          <p:nvPr>
            <p:ph type="title"/>
          </p:nvPr>
        </p:nvSpPr>
        <p:spPr/>
        <p:txBody>
          <a:bodyPr/>
          <a:lstStyle/>
          <a:p>
            <a:r>
              <a:rPr lang="en-US" altLang="zh-CN" dirty="0"/>
              <a:t>HDFS</a:t>
            </a:r>
            <a:r>
              <a:rPr lang="zh-CN" altLang="en-US" dirty="0"/>
              <a:t>示例</a:t>
            </a:r>
          </a:p>
        </p:txBody>
      </p:sp>
      <p:sp>
        <p:nvSpPr>
          <p:cNvPr id="3" name="内容占位符 2">
            <a:extLst>
              <a:ext uri="{FF2B5EF4-FFF2-40B4-BE49-F238E27FC236}">
                <a16:creationId xmlns:a16="http://schemas.microsoft.com/office/drawing/2014/main" id="{A6F74205-A073-42EF-8D67-569086A484D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7504B8BE-D65D-457B-8E7B-3794670F9580}"/>
              </a:ext>
            </a:extLst>
          </p:cNvPr>
          <p:cNvPicPr>
            <a:picLocks noChangeAspect="1"/>
          </p:cNvPicPr>
          <p:nvPr/>
        </p:nvPicPr>
        <p:blipFill>
          <a:blip r:embed="rId3"/>
          <a:stretch>
            <a:fillRect/>
          </a:stretch>
        </p:blipFill>
        <p:spPr>
          <a:xfrm>
            <a:off x="377787" y="1158604"/>
            <a:ext cx="8388425" cy="3914598"/>
          </a:xfrm>
          <a:prstGeom prst="rect">
            <a:avLst/>
          </a:prstGeom>
        </p:spPr>
      </p:pic>
    </p:spTree>
    <p:extLst>
      <p:ext uri="{BB962C8B-B14F-4D97-AF65-F5344CB8AC3E}">
        <p14:creationId xmlns:p14="http://schemas.microsoft.com/office/powerpoint/2010/main" val="643125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21DCB-666F-4D02-B4CB-98814A401959}"/>
              </a:ext>
            </a:extLst>
          </p:cNvPr>
          <p:cNvSpPr>
            <a:spLocks noGrp="1"/>
          </p:cNvSpPr>
          <p:nvPr>
            <p:ph type="title"/>
          </p:nvPr>
        </p:nvSpPr>
        <p:spPr/>
        <p:txBody>
          <a:bodyPr/>
          <a:lstStyle/>
          <a:p>
            <a:r>
              <a:rPr lang="en-US" altLang="zh-CN" dirty="0"/>
              <a:t>HDFS</a:t>
            </a:r>
            <a:r>
              <a:rPr lang="zh-CN" altLang="en-US" dirty="0"/>
              <a:t>目标（</a:t>
            </a:r>
            <a:r>
              <a:rPr lang="en-US" altLang="zh-CN" dirty="0"/>
              <a:t>1/3)</a:t>
            </a:r>
            <a:endParaRPr lang="zh-CN" altLang="en-US" dirty="0"/>
          </a:p>
        </p:txBody>
      </p:sp>
      <p:sp>
        <p:nvSpPr>
          <p:cNvPr id="3" name="内容占位符 2">
            <a:extLst>
              <a:ext uri="{FF2B5EF4-FFF2-40B4-BE49-F238E27FC236}">
                <a16:creationId xmlns:a16="http://schemas.microsoft.com/office/drawing/2014/main" id="{0FEB5499-659F-41B6-8075-4F48B713A765}"/>
              </a:ext>
            </a:extLst>
          </p:cNvPr>
          <p:cNvSpPr>
            <a:spLocks noGrp="1"/>
          </p:cNvSpPr>
          <p:nvPr>
            <p:ph idx="1"/>
          </p:nvPr>
        </p:nvSpPr>
        <p:spPr/>
        <p:txBody>
          <a:bodyPr>
            <a:normAutofit/>
          </a:bodyPr>
          <a:lstStyle/>
          <a:p>
            <a:r>
              <a:rPr lang="zh-CN" altLang="en-US" dirty="0"/>
              <a:t>硬件故障</a:t>
            </a:r>
            <a:endParaRPr lang="en-US" altLang="zh-CN" dirty="0"/>
          </a:p>
          <a:p>
            <a:pPr lvl="1"/>
            <a:r>
              <a:rPr lang="zh-CN" altLang="en-US" dirty="0">
                <a:solidFill>
                  <a:srgbClr val="FF0000"/>
                </a:solidFill>
              </a:rPr>
              <a:t>硬件故障是常态</a:t>
            </a:r>
            <a:r>
              <a:rPr lang="zh-CN" altLang="en-US" dirty="0"/>
              <a:t>，而不是异常。整个</a:t>
            </a:r>
            <a:r>
              <a:rPr lang="en-US" altLang="zh-CN" dirty="0"/>
              <a:t>HDFS</a:t>
            </a:r>
            <a:r>
              <a:rPr lang="zh-CN" altLang="en-US" dirty="0"/>
              <a:t>系统将由数百或数千个存储着文件数据片段的服务器组成。实际上它里面有非常巨大的组成部分，每一个组成部分都很可能出现故障，这就意味着</a:t>
            </a:r>
            <a:r>
              <a:rPr lang="en-US" altLang="zh-CN" dirty="0"/>
              <a:t>HDFS</a:t>
            </a:r>
            <a:r>
              <a:rPr lang="zh-CN" altLang="en-US" dirty="0"/>
              <a:t>里的总是有一些部件是失效的，因此，</a:t>
            </a:r>
            <a:r>
              <a:rPr lang="zh-CN" altLang="en-US" dirty="0">
                <a:solidFill>
                  <a:srgbClr val="FF0000"/>
                </a:solidFill>
              </a:rPr>
              <a:t>故障的检测和自动快速恢复是</a:t>
            </a:r>
            <a:r>
              <a:rPr lang="en-US" altLang="zh-CN" dirty="0">
                <a:solidFill>
                  <a:srgbClr val="FF0000"/>
                </a:solidFill>
              </a:rPr>
              <a:t>HDFS</a:t>
            </a:r>
            <a:r>
              <a:rPr lang="zh-CN" altLang="en-US" dirty="0">
                <a:solidFill>
                  <a:srgbClr val="FF0000"/>
                </a:solidFill>
              </a:rPr>
              <a:t>一个很核心的设计目标</a:t>
            </a:r>
            <a:r>
              <a:rPr lang="zh-CN" altLang="en-US" dirty="0"/>
              <a:t>。</a:t>
            </a:r>
            <a:endParaRPr lang="en-US" altLang="zh-CN" dirty="0"/>
          </a:p>
          <a:p>
            <a:r>
              <a:rPr lang="zh-CN" altLang="en-US" dirty="0"/>
              <a:t>流式数据访问</a:t>
            </a:r>
            <a:endParaRPr lang="en-US" altLang="zh-CN" dirty="0"/>
          </a:p>
          <a:p>
            <a:pPr lvl="1"/>
            <a:r>
              <a:rPr lang="zh-CN" altLang="en-US" dirty="0"/>
              <a:t>运行在</a:t>
            </a:r>
            <a:r>
              <a:rPr lang="en-US" altLang="zh-CN" dirty="0"/>
              <a:t>HDFS</a:t>
            </a:r>
            <a:r>
              <a:rPr lang="zh-CN" altLang="en-US" dirty="0"/>
              <a:t>之上的应用程序必须</a:t>
            </a:r>
            <a:r>
              <a:rPr lang="zh-CN" altLang="en-US" dirty="0">
                <a:solidFill>
                  <a:srgbClr val="FF0000"/>
                </a:solidFill>
              </a:rPr>
              <a:t>流式地访问数据集</a:t>
            </a:r>
            <a:r>
              <a:rPr lang="zh-CN" altLang="en-US" dirty="0"/>
              <a:t>，这些不是运行在普通文件系统之上的普通应用。</a:t>
            </a:r>
            <a:r>
              <a:rPr lang="en-US" altLang="zh-CN" dirty="0"/>
              <a:t>HDFS</a:t>
            </a:r>
            <a:r>
              <a:rPr lang="zh-CN" altLang="en-US" dirty="0"/>
              <a:t>被设计成适合批量处理的，而不是用户交互式的。重点是在</a:t>
            </a:r>
            <a:r>
              <a:rPr lang="zh-CN" altLang="en-US" dirty="0">
                <a:solidFill>
                  <a:srgbClr val="FF0000"/>
                </a:solidFill>
              </a:rPr>
              <a:t>数据吞吐量</a:t>
            </a:r>
            <a:r>
              <a:rPr lang="zh-CN" altLang="en-US" dirty="0"/>
              <a:t>，而不是数据访问的反应时间，</a:t>
            </a:r>
            <a:r>
              <a:rPr lang="en-US" altLang="zh-CN" dirty="0"/>
              <a:t>POSIX</a:t>
            </a:r>
            <a:r>
              <a:rPr lang="zh-CN" altLang="en-US" dirty="0"/>
              <a:t>（可移植操作系统接口）的很多硬性需求对于</a:t>
            </a:r>
            <a:r>
              <a:rPr lang="en-US" altLang="zh-CN" dirty="0"/>
              <a:t>HDFS</a:t>
            </a:r>
            <a:r>
              <a:rPr lang="zh-CN" altLang="en-US" dirty="0"/>
              <a:t>应用都是非必须的，去掉</a:t>
            </a:r>
            <a:r>
              <a:rPr lang="en-US" altLang="zh-CN" dirty="0"/>
              <a:t>POSIX</a:t>
            </a:r>
            <a:r>
              <a:rPr lang="zh-CN" altLang="en-US" dirty="0"/>
              <a:t>一小部分关键语义可以获得更好的数据吞吐率。</a:t>
            </a:r>
            <a:endParaRPr lang="en-US" altLang="zh-CN" dirty="0"/>
          </a:p>
        </p:txBody>
      </p:sp>
    </p:spTree>
    <p:extLst>
      <p:ext uri="{BB962C8B-B14F-4D97-AF65-F5344CB8AC3E}">
        <p14:creationId xmlns:p14="http://schemas.microsoft.com/office/powerpoint/2010/main" val="24036063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21DCB-666F-4D02-B4CB-98814A401959}"/>
              </a:ext>
            </a:extLst>
          </p:cNvPr>
          <p:cNvSpPr>
            <a:spLocks noGrp="1"/>
          </p:cNvSpPr>
          <p:nvPr>
            <p:ph type="title"/>
          </p:nvPr>
        </p:nvSpPr>
        <p:spPr/>
        <p:txBody>
          <a:bodyPr/>
          <a:lstStyle/>
          <a:p>
            <a:r>
              <a:rPr lang="en-US" altLang="zh-CN" dirty="0"/>
              <a:t>HDFS</a:t>
            </a:r>
            <a:r>
              <a:rPr lang="zh-CN" altLang="en-US" dirty="0"/>
              <a:t>目标</a:t>
            </a:r>
            <a:r>
              <a:rPr lang="en-US" altLang="zh-CN" dirty="0"/>
              <a:t>(2/3)</a:t>
            </a:r>
            <a:endParaRPr lang="zh-CN" altLang="en-US" dirty="0"/>
          </a:p>
        </p:txBody>
      </p:sp>
      <p:sp>
        <p:nvSpPr>
          <p:cNvPr id="3" name="内容占位符 2">
            <a:extLst>
              <a:ext uri="{FF2B5EF4-FFF2-40B4-BE49-F238E27FC236}">
                <a16:creationId xmlns:a16="http://schemas.microsoft.com/office/drawing/2014/main" id="{0FEB5499-659F-41B6-8075-4F48B713A765}"/>
              </a:ext>
            </a:extLst>
          </p:cNvPr>
          <p:cNvSpPr>
            <a:spLocks noGrp="1"/>
          </p:cNvSpPr>
          <p:nvPr>
            <p:ph idx="1"/>
          </p:nvPr>
        </p:nvSpPr>
        <p:spPr/>
        <p:txBody>
          <a:bodyPr>
            <a:normAutofit/>
          </a:bodyPr>
          <a:lstStyle/>
          <a:p>
            <a:r>
              <a:rPr lang="zh-CN" altLang="en-US" dirty="0"/>
              <a:t>大数据集</a:t>
            </a:r>
            <a:endParaRPr lang="en-US" altLang="zh-CN" dirty="0"/>
          </a:p>
          <a:p>
            <a:pPr lvl="1"/>
            <a:r>
              <a:rPr lang="zh-CN" altLang="en-US" dirty="0"/>
              <a:t>运行在</a:t>
            </a:r>
            <a:r>
              <a:rPr lang="en-US" altLang="zh-CN" dirty="0"/>
              <a:t>HDFS</a:t>
            </a:r>
            <a:r>
              <a:rPr lang="zh-CN" altLang="en-US" dirty="0"/>
              <a:t>之上的程序有很大量的数据集。典型的</a:t>
            </a:r>
            <a:r>
              <a:rPr lang="en-US" altLang="zh-CN" dirty="0"/>
              <a:t>HDFS</a:t>
            </a:r>
            <a:r>
              <a:rPr lang="zh-CN" altLang="en-US" dirty="0"/>
              <a:t>文件大小是</a:t>
            </a:r>
            <a:r>
              <a:rPr lang="en-US" altLang="zh-CN" dirty="0"/>
              <a:t>GB</a:t>
            </a:r>
            <a:r>
              <a:rPr lang="zh-CN" altLang="en-US" dirty="0"/>
              <a:t>到</a:t>
            </a:r>
            <a:r>
              <a:rPr lang="en-US" altLang="zh-CN" dirty="0"/>
              <a:t>TB</a:t>
            </a:r>
            <a:r>
              <a:rPr lang="zh-CN" altLang="en-US" dirty="0"/>
              <a:t>的级别。所以，</a:t>
            </a:r>
            <a:r>
              <a:rPr lang="en-US" altLang="zh-CN" dirty="0"/>
              <a:t>HDFS</a:t>
            </a:r>
            <a:r>
              <a:rPr lang="zh-CN" altLang="en-US" dirty="0"/>
              <a:t>被调整成</a:t>
            </a:r>
            <a:r>
              <a:rPr lang="zh-CN" altLang="en-US" dirty="0">
                <a:solidFill>
                  <a:srgbClr val="FF0000"/>
                </a:solidFill>
              </a:rPr>
              <a:t>支持大文件</a:t>
            </a:r>
            <a:r>
              <a:rPr lang="zh-CN" altLang="en-US" dirty="0"/>
              <a:t>。它应该提供很高的聚合数据带宽，一个集群中支持数百个节点，一个集群中还应该支持千万级别的文件。</a:t>
            </a:r>
            <a:endParaRPr lang="en-US" altLang="zh-CN" dirty="0"/>
          </a:p>
          <a:p>
            <a:r>
              <a:rPr lang="zh-CN" altLang="en-US" dirty="0"/>
              <a:t>简单一致性模型</a:t>
            </a:r>
            <a:endParaRPr lang="en-US" altLang="zh-CN" dirty="0"/>
          </a:p>
          <a:p>
            <a:pPr lvl="1"/>
            <a:r>
              <a:rPr lang="zh-CN" altLang="en-US" dirty="0"/>
              <a:t>大部分的</a:t>
            </a:r>
            <a:r>
              <a:rPr lang="en-US" altLang="zh-CN" dirty="0"/>
              <a:t>HDFS</a:t>
            </a:r>
            <a:r>
              <a:rPr lang="zh-CN" altLang="en-US" dirty="0"/>
              <a:t>程序对文件操作需要的是</a:t>
            </a:r>
            <a:r>
              <a:rPr lang="zh-CN" altLang="en-US" dirty="0">
                <a:solidFill>
                  <a:srgbClr val="FF0000"/>
                </a:solidFill>
              </a:rPr>
              <a:t>一次写多次读的操作模式</a:t>
            </a:r>
            <a:r>
              <a:rPr lang="zh-CN" altLang="en-US" dirty="0"/>
              <a:t>。一个文件一旦创建、写入、关闭之后就不需要修改了。这个假定简单化了数据一致的问题，并使高吞吐量的数据访问变得可能。一个</a:t>
            </a:r>
            <a:r>
              <a:rPr lang="en-US" altLang="zh-CN" dirty="0"/>
              <a:t>Map-Reduce</a:t>
            </a:r>
            <a:r>
              <a:rPr lang="zh-CN" altLang="en-US" dirty="0"/>
              <a:t>程序或者网络爬虫程序都可以完美地适合这个模型。</a:t>
            </a:r>
            <a:endParaRPr lang="en-US" altLang="zh-CN" dirty="0"/>
          </a:p>
        </p:txBody>
      </p:sp>
    </p:spTree>
    <p:extLst>
      <p:ext uri="{BB962C8B-B14F-4D97-AF65-F5344CB8AC3E}">
        <p14:creationId xmlns:p14="http://schemas.microsoft.com/office/powerpoint/2010/main" val="2922718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A21DCB-666F-4D02-B4CB-98814A401959}"/>
              </a:ext>
            </a:extLst>
          </p:cNvPr>
          <p:cNvSpPr>
            <a:spLocks noGrp="1"/>
          </p:cNvSpPr>
          <p:nvPr>
            <p:ph type="title"/>
          </p:nvPr>
        </p:nvSpPr>
        <p:spPr/>
        <p:txBody>
          <a:bodyPr/>
          <a:lstStyle/>
          <a:p>
            <a:r>
              <a:rPr lang="en-US" altLang="zh-CN" dirty="0"/>
              <a:t>HDFS</a:t>
            </a:r>
            <a:r>
              <a:rPr lang="zh-CN" altLang="en-US" dirty="0"/>
              <a:t>目标</a:t>
            </a:r>
            <a:r>
              <a:rPr lang="en-US" altLang="zh-CN" dirty="0"/>
              <a:t>(3/3)</a:t>
            </a:r>
            <a:endParaRPr lang="zh-CN" altLang="en-US" dirty="0"/>
          </a:p>
        </p:txBody>
      </p:sp>
      <p:sp>
        <p:nvSpPr>
          <p:cNvPr id="3" name="内容占位符 2">
            <a:extLst>
              <a:ext uri="{FF2B5EF4-FFF2-40B4-BE49-F238E27FC236}">
                <a16:creationId xmlns:a16="http://schemas.microsoft.com/office/drawing/2014/main" id="{0FEB5499-659F-41B6-8075-4F48B713A765}"/>
              </a:ext>
            </a:extLst>
          </p:cNvPr>
          <p:cNvSpPr>
            <a:spLocks noGrp="1"/>
          </p:cNvSpPr>
          <p:nvPr>
            <p:ph idx="1"/>
          </p:nvPr>
        </p:nvSpPr>
        <p:spPr/>
        <p:txBody>
          <a:bodyPr>
            <a:normAutofit/>
          </a:bodyPr>
          <a:lstStyle/>
          <a:p>
            <a:r>
              <a:rPr lang="zh-CN" altLang="en-US" dirty="0">
                <a:solidFill>
                  <a:srgbClr val="FF0000"/>
                </a:solidFill>
              </a:rPr>
              <a:t>移动计算比移动数据更经济</a:t>
            </a:r>
            <a:endParaRPr lang="en-US" altLang="zh-CN" dirty="0">
              <a:solidFill>
                <a:srgbClr val="FF0000"/>
              </a:solidFill>
            </a:endParaRPr>
          </a:p>
          <a:p>
            <a:pPr lvl="1"/>
            <a:r>
              <a:rPr lang="zh-CN" altLang="en-US" dirty="0"/>
              <a:t>在靠近计算数据所存储的位置进行计算是最理想的状态，尤其是在大数据集。它会消除网络拥堵，提高系统的整体吞吐量。</a:t>
            </a:r>
            <a:endParaRPr lang="en-US" altLang="zh-CN" dirty="0"/>
          </a:p>
          <a:p>
            <a:pPr lvl="1"/>
            <a:r>
              <a:rPr lang="en-US" altLang="zh-CN" dirty="0"/>
              <a:t>HDFS</a:t>
            </a:r>
            <a:r>
              <a:rPr lang="zh-CN" altLang="en-US" dirty="0"/>
              <a:t>提供了接口，来让程序将自己移动到离数据存储更近的位置。</a:t>
            </a:r>
            <a:endParaRPr lang="en-US" altLang="zh-CN" dirty="0"/>
          </a:p>
          <a:p>
            <a:r>
              <a:rPr lang="zh-CN" altLang="en-US" dirty="0"/>
              <a:t>异构软硬件平台间的可移植性</a:t>
            </a:r>
            <a:endParaRPr lang="en-US" altLang="zh-CN" dirty="0"/>
          </a:p>
          <a:p>
            <a:pPr lvl="1"/>
            <a:r>
              <a:rPr lang="en-US" altLang="zh-CN" dirty="0"/>
              <a:t>HDFS</a:t>
            </a:r>
            <a:r>
              <a:rPr lang="zh-CN" altLang="en-US" dirty="0"/>
              <a:t>被设计成可以简便地实现平台间的迁移，这将推动需要大数据集的应用更广泛地采用</a:t>
            </a:r>
            <a:r>
              <a:rPr lang="en-US" altLang="zh-CN" dirty="0"/>
              <a:t>HDFS</a:t>
            </a:r>
            <a:r>
              <a:rPr lang="zh-CN" altLang="en-US" dirty="0"/>
              <a:t>作为平台。</a:t>
            </a:r>
          </a:p>
        </p:txBody>
      </p:sp>
    </p:spTree>
    <p:extLst>
      <p:ext uri="{BB962C8B-B14F-4D97-AF65-F5344CB8AC3E}">
        <p14:creationId xmlns:p14="http://schemas.microsoft.com/office/powerpoint/2010/main" val="21330297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课程内容</a:t>
            </a:r>
          </a:p>
        </p:txBody>
      </p:sp>
      <p:sp>
        <p:nvSpPr>
          <p:cNvPr id="7" name="内容占位符 6"/>
          <p:cNvSpPr>
            <a:spLocks noGrp="1"/>
          </p:cNvSpPr>
          <p:nvPr>
            <p:ph idx="1"/>
          </p:nvPr>
        </p:nvSpPr>
        <p:spPr/>
        <p:txBody>
          <a:bodyPr>
            <a:normAutofit/>
          </a:bodyPr>
          <a:lstStyle/>
          <a:p>
            <a:r>
              <a:rPr lang="zh-CN" altLang="en-US" dirty="0"/>
              <a:t>本课程主要介绍大数据的基本概念、应用系统架构、开发过程以及大数据收集、存储和分析的原理、方法和工具。 </a:t>
            </a:r>
            <a:endParaRPr lang="en-US" altLang="zh-CN" dirty="0"/>
          </a:p>
          <a:p>
            <a:r>
              <a:rPr lang="zh-CN" altLang="en-US" dirty="0"/>
              <a:t>本课程结合实际应用案例，通过教学和实践，使学生了解大数据系统开发的概念、原理、方法和工具，培养学生大数据系统开发的基本能力和团队精神，合作意识和社会责任感。 </a:t>
            </a:r>
          </a:p>
        </p:txBody>
      </p:sp>
    </p:spTree>
    <p:extLst>
      <p:ext uri="{BB962C8B-B14F-4D97-AF65-F5344CB8AC3E}">
        <p14:creationId xmlns:p14="http://schemas.microsoft.com/office/powerpoint/2010/main" val="3707567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96E91A-5AEC-4705-9A1C-83E01FAC9672}"/>
              </a:ext>
            </a:extLst>
          </p:cNvPr>
          <p:cNvSpPr>
            <a:spLocks noGrp="1"/>
          </p:cNvSpPr>
          <p:nvPr>
            <p:ph type="title"/>
          </p:nvPr>
        </p:nvSpPr>
        <p:spPr/>
        <p:txBody>
          <a:bodyPr/>
          <a:lstStyle/>
          <a:p>
            <a:r>
              <a:rPr lang="en-US" altLang="zh-CN" dirty="0"/>
              <a:t>HDFS</a:t>
            </a:r>
            <a:r>
              <a:rPr lang="zh-CN" altLang="en-US" dirty="0"/>
              <a:t>体系结构</a:t>
            </a:r>
          </a:p>
        </p:txBody>
      </p:sp>
      <p:pic>
        <p:nvPicPr>
          <p:cNvPr id="6" name="图片 5">
            <a:extLst>
              <a:ext uri="{FF2B5EF4-FFF2-40B4-BE49-F238E27FC236}">
                <a16:creationId xmlns:a16="http://schemas.microsoft.com/office/drawing/2014/main" id="{B35C5DFB-69FA-46B2-9F51-0018D2ADFB4A}"/>
              </a:ext>
            </a:extLst>
          </p:cNvPr>
          <p:cNvPicPr>
            <a:picLocks noChangeAspect="1"/>
          </p:cNvPicPr>
          <p:nvPr/>
        </p:nvPicPr>
        <p:blipFill>
          <a:blip r:embed="rId2"/>
          <a:stretch>
            <a:fillRect/>
          </a:stretch>
        </p:blipFill>
        <p:spPr>
          <a:xfrm>
            <a:off x="652462" y="1124744"/>
            <a:ext cx="7839075" cy="4762500"/>
          </a:xfrm>
          <a:prstGeom prst="rect">
            <a:avLst/>
          </a:prstGeom>
        </p:spPr>
      </p:pic>
    </p:spTree>
    <p:extLst>
      <p:ext uri="{BB962C8B-B14F-4D97-AF65-F5344CB8AC3E}">
        <p14:creationId xmlns:p14="http://schemas.microsoft.com/office/powerpoint/2010/main" val="4149186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72468-CD83-4850-9A0C-53A0C28891A4}"/>
              </a:ext>
            </a:extLst>
          </p:cNvPr>
          <p:cNvSpPr>
            <a:spLocks noGrp="1"/>
          </p:cNvSpPr>
          <p:nvPr>
            <p:ph type="title"/>
          </p:nvPr>
        </p:nvSpPr>
        <p:spPr/>
        <p:txBody>
          <a:bodyPr/>
          <a:lstStyle/>
          <a:p>
            <a:r>
              <a:rPr lang="zh-CN" altLang="en-US" dirty="0"/>
              <a:t>名字节点与数据节点</a:t>
            </a:r>
          </a:p>
        </p:txBody>
      </p:sp>
      <p:pic>
        <p:nvPicPr>
          <p:cNvPr id="8" name="图片 7">
            <a:extLst>
              <a:ext uri="{FF2B5EF4-FFF2-40B4-BE49-F238E27FC236}">
                <a16:creationId xmlns:a16="http://schemas.microsoft.com/office/drawing/2014/main" id="{0997A6D9-3CAF-475F-BEEB-F84679075C4F}"/>
              </a:ext>
            </a:extLst>
          </p:cNvPr>
          <p:cNvPicPr>
            <a:picLocks noChangeAspect="1"/>
          </p:cNvPicPr>
          <p:nvPr/>
        </p:nvPicPr>
        <p:blipFill>
          <a:blip r:embed="rId3"/>
          <a:stretch>
            <a:fillRect/>
          </a:stretch>
        </p:blipFill>
        <p:spPr>
          <a:xfrm>
            <a:off x="561975" y="1185862"/>
            <a:ext cx="8020050" cy="4486275"/>
          </a:xfrm>
          <a:prstGeom prst="rect">
            <a:avLst/>
          </a:prstGeom>
        </p:spPr>
      </p:pic>
    </p:spTree>
    <p:extLst>
      <p:ext uri="{BB962C8B-B14F-4D97-AF65-F5344CB8AC3E}">
        <p14:creationId xmlns:p14="http://schemas.microsoft.com/office/powerpoint/2010/main" val="828484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7E02AC-A5FC-4000-8AB6-012488831096}"/>
              </a:ext>
            </a:extLst>
          </p:cNvPr>
          <p:cNvSpPr>
            <a:spLocks noGrp="1"/>
          </p:cNvSpPr>
          <p:nvPr>
            <p:ph type="title"/>
          </p:nvPr>
        </p:nvSpPr>
        <p:spPr/>
        <p:txBody>
          <a:bodyPr/>
          <a:lstStyle/>
          <a:p>
            <a:r>
              <a:rPr lang="zh-CN" altLang="en-US" dirty="0"/>
              <a:t>数据组织</a:t>
            </a:r>
            <a:r>
              <a:rPr lang="en-US" altLang="zh-CN" dirty="0"/>
              <a:t>-</a:t>
            </a:r>
            <a:r>
              <a:rPr lang="zh-CN" altLang="en-US" dirty="0"/>
              <a:t>数据块</a:t>
            </a:r>
          </a:p>
        </p:txBody>
      </p:sp>
      <p:sp>
        <p:nvSpPr>
          <p:cNvPr id="3" name="内容占位符 2">
            <a:extLst>
              <a:ext uri="{FF2B5EF4-FFF2-40B4-BE49-F238E27FC236}">
                <a16:creationId xmlns:a16="http://schemas.microsoft.com/office/drawing/2014/main" id="{1D341624-6B36-4C2B-B738-30F37BC8B306}"/>
              </a:ext>
            </a:extLst>
          </p:cNvPr>
          <p:cNvSpPr>
            <a:spLocks noGrp="1"/>
          </p:cNvSpPr>
          <p:nvPr>
            <p:ph idx="1"/>
          </p:nvPr>
        </p:nvSpPr>
        <p:spPr/>
        <p:txBody>
          <a:bodyPr/>
          <a:lstStyle/>
          <a:p>
            <a:r>
              <a:rPr lang="en-US" altLang="zh-CN" dirty="0"/>
              <a:t>HDFS</a:t>
            </a:r>
            <a:r>
              <a:rPr lang="zh-CN" altLang="en-US" dirty="0"/>
              <a:t>的设计是用于支持大文件的。运行在</a:t>
            </a:r>
            <a:r>
              <a:rPr lang="en-US" altLang="zh-CN" dirty="0"/>
              <a:t>HDFS</a:t>
            </a:r>
            <a:r>
              <a:rPr lang="zh-CN" altLang="en-US" dirty="0"/>
              <a:t>上的程序也是用于处理大数据集的。</a:t>
            </a:r>
            <a:endParaRPr lang="en-US" altLang="zh-CN" dirty="0"/>
          </a:p>
          <a:p>
            <a:r>
              <a:rPr lang="zh-CN" altLang="en-US" dirty="0"/>
              <a:t>这些程序一次写多次读数据，并且这些读操作要求满足流式传输速度。</a:t>
            </a:r>
            <a:endParaRPr lang="en-US" altLang="zh-CN" dirty="0"/>
          </a:p>
          <a:p>
            <a:r>
              <a:rPr lang="en-US" altLang="zh-CN" dirty="0"/>
              <a:t>HDFS</a:t>
            </a:r>
            <a:r>
              <a:rPr lang="zh-CN" altLang="en-US" dirty="0"/>
              <a:t>中典型的块大小是</a:t>
            </a:r>
            <a:r>
              <a:rPr lang="en-US" altLang="zh-CN" dirty="0"/>
              <a:t>128MB</a:t>
            </a:r>
            <a:r>
              <a:rPr lang="zh-CN" altLang="en-US" dirty="0"/>
              <a:t>，一个</a:t>
            </a:r>
            <a:r>
              <a:rPr lang="en-US" altLang="zh-CN" dirty="0"/>
              <a:t>HDFS</a:t>
            </a:r>
            <a:r>
              <a:rPr lang="zh-CN" altLang="en-US" dirty="0"/>
              <a:t>文件可以被切分成多个</a:t>
            </a:r>
            <a:r>
              <a:rPr lang="en-US" altLang="zh-CN" dirty="0"/>
              <a:t>128MB</a:t>
            </a:r>
            <a:r>
              <a:rPr lang="zh-CN" altLang="en-US" dirty="0"/>
              <a:t>大小的块</a:t>
            </a:r>
            <a:r>
              <a:rPr lang="en-US" altLang="zh-CN" dirty="0"/>
              <a:t>(chunk)</a:t>
            </a:r>
            <a:r>
              <a:rPr lang="zh-CN" altLang="en-US" dirty="0"/>
              <a:t>，如果需要，每一个块可以分布在不同的数据节点上。</a:t>
            </a:r>
          </a:p>
        </p:txBody>
      </p:sp>
    </p:spTree>
    <p:extLst>
      <p:ext uri="{BB962C8B-B14F-4D97-AF65-F5344CB8AC3E}">
        <p14:creationId xmlns:p14="http://schemas.microsoft.com/office/powerpoint/2010/main" val="3143743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E50080-960C-4B05-A4A8-E91EE1186DE5}"/>
              </a:ext>
            </a:extLst>
          </p:cNvPr>
          <p:cNvSpPr>
            <a:spLocks noGrp="1"/>
          </p:cNvSpPr>
          <p:nvPr>
            <p:ph type="title"/>
          </p:nvPr>
        </p:nvSpPr>
        <p:spPr/>
        <p:txBody>
          <a:bodyPr/>
          <a:lstStyle/>
          <a:p>
            <a:r>
              <a:rPr lang="zh-CN" altLang="en-US" dirty="0"/>
              <a:t>块副本（</a:t>
            </a:r>
            <a:r>
              <a:rPr lang="en-US" altLang="zh-CN" dirty="0"/>
              <a:t>Replication</a:t>
            </a:r>
            <a:r>
              <a:rPr lang="zh-CN" altLang="en-US" dirty="0"/>
              <a:t>）</a:t>
            </a:r>
          </a:p>
        </p:txBody>
      </p:sp>
      <p:sp>
        <p:nvSpPr>
          <p:cNvPr id="3" name="内容占位符 2">
            <a:extLst>
              <a:ext uri="{FF2B5EF4-FFF2-40B4-BE49-F238E27FC236}">
                <a16:creationId xmlns:a16="http://schemas.microsoft.com/office/drawing/2014/main" id="{34387FBD-F705-404C-BC6F-5E9903C99B23}"/>
              </a:ext>
            </a:extLst>
          </p:cNvPr>
          <p:cNvSpPr>
            <a:spLocks noGrp="1"/>
          </p:cNvSpPr>
          <p:nvPr>
            <p:ph idx="1"/>
          </p:nvPr>
        </p:nvSpPr>
        <p:spPr/>
        <p:txBody>
          <a:bodyPr>
            <a:normAutofit/>
          </a:bodyPr>
          <a:lstStyle/>
          <a:p>
            <a:r>
              <a:rPr lang="zh-CN" altLang="en-US" dirty="0"/>
              <a:t>每一个文件可以配置块副本数量，默认是</a:t>
            </a:r>
            <a:r>
              <a:rPr lang="en-US" altLang="zh-CN" dirty="0"/>
              <a:t>3</a:t>
            </a:r>
            <a:r>
              <a:rPr lang="zh-CN" altLang="en-US" dirty="0"/>
              <a:t>。</a:t>
            </a:r>
            <a:endParaRPr lang="en-US" altLang="zh-CN" dirty="0"/>
          </a:p>
          <a:p>
            <a:r>
              <a:rPr lang="zh-CN" altLang="en-US" dirty="0">
                <a:solidFill>
                  <a:srgbClr val="FF0000"/>
                </a:solidFill>
              </a:rPr>
              <a:t>副本的作用是防止因</a:t>
            </a:r>
            <a:r>
              <a:rPr lang="en-US" altLang="zh-CN" dirty="0" err="1">
                <a:solidFill>
                  <a:srgbClr val="FF0000"/>
                </a:solidFill>
              </a:rPr>
              <a:t>DataNode</a:t>
            </a:r>
            <a:r>
              <a:rPr lang="zh-CN" altLang="en-US" dirty="0">
                <a:solidFill>
                  <a:srgbClr val="FF0000"/>
                </a:solidFill>
              </a:rPr>
              <a:t>故障而导致数据丢失，除此之外块副本还可以提高块可读取的节点</a:t>
            </a:r>
            <a:r>
              <a:rPr lang="zh-CN" altLang="en-US" dirty="0"/>
              <a:t>。 </a:t>
            </a:r>
            <a:endParaRPr lang="en-US" altLang="zh-CN" dirty="0"/>
          </a:p>
          <a:p>
            <a:r>
              <a:rPr lang="zh-CN" altLang="en-US" dirty="0"/>
              <a:t>每个文件可以在写入时指定这个文件块的副本数量，也可以在未来修改某个文件的块副本数量，文件块的副本数量配置作为块元数据的一部分保存在</a:t>
            </a:r>
            <a:r>
              <a:rPr lang="en-US" altLang="zh-CN" dirty="0" err="1"/>
              <a:t>NameNode</a:t>
            </a:r>
            <a:r>
              <a:rPr lang="zh-CN" altLang="en-US" dirty="0"/>
              <a:t>中。</a:t>
            </a:r>
          </a:p>
        </p:txBody>
      </p:sp>
    </p:spTree>
    <p:extLst>
      <p:ext uri="{BB962C8B-B14F-4D97-AF65-F5344CB8AC3E}">
        <p14:creationId xmlns:p14="http://schemas.microsoft.com/office/powerpoint/2010/main" val="3206943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C000"/>
                </a:solidFill>
              </a:rPr>
              <a:t>元数据</a:t>
            </a:r>
          </a:p>
        </p:txBody>
      </p:sp>
      <p:sp>
        <p:nvSpPr>
          <p:cNvPr id="3" name="内容占位符 2"/>
          <p:cNvSpPr>
            <a:spLocks noGrp="1"/>
          </p:cNvSpPr>
          <p:nvPr>
            <p:ph idx="1"/>
          </p:nvPr>
        </p:nvSpPr>
        <p:spPr/>
        <p:txBody>
          <a:bodyPr/>
          <a:lstStyle/>
          <a:p>
            <a:r>
              <a:rPr lang="zh-CN" altLang="en-US" dirty="0"/>
              <a:t>元数据（</a:t>
            </a:r>
            <a:r>
              <a:rPr lang="en-US" altLang="zh-CN" dirty="0"/>
              <a:t>Metadata</a:t>
            </a:r>
            <a:r>
              <a:rPr lang="zh-CN" altLang="en-US" dirty="0"/>
              <a:t>）：维护</a:t>
            </a:r>
            <a:r>
              <a:rPr lang="en-US" altLang="zh-CN" dirty="0"/>
              <a:t>HDFS</a:t>
            </a:r>
            <a:r>
              <a:rPr lang="zh-CN" altLang="en-US" dirty="0"/>
              <a:t>文件系统中文件和目录的信息，分为内存元数据和元数据文件两种。</a:t>
            </a:r>
            <a:r>
              <a:rPr lang="en-US" altLang="zh-CN" dirty="0" err="1"/>
              <a:t>NameNode</a:t>
            </a:r>
            <a:r>
              <a:rPr lang="zh-CN" altLang="en-US" dirty="0"/>
              <a:t>维护整个元数据。</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9632" y="2924944"/>
            <a:ext cx="6020640" cy="3105583"/>
          </a:xfrm>
          <a:prstGeom prst="rect">
            <a:avLst/>
          </a:prstGeom>
        </p:spPr>
      </p:pic>
    </p:spTree>
    <p:extLst>
      <p:ext uri="{BB962C8B-B14F-4D97-AF65-F5344CB8AC3E}">
        <p14:creationId xmlns:p14="http://schemas.microsoft.com/office/powerpoint/2010/main" val="2734221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34D9A1-637C-4312-9DFE-B4DFC7F3272F}"/>
              </a:ext>
            </a:extLst>
          </p:cNvPr>
          <p:cNvSpPr>
            <a:spLocks noGrp="1"/>
          </p:cNvSpPr>
          <p:nvPr>
            <p:ph type="title"/>
          </p:nvPr>
        </p:nvSpPr>
        <p:spPr/>
        <p:txBody>
          <a:bodyPr/>
          <a:lstStyle/>
          <a:p>
            <a:r>
              <a:rPr lang="zh-CN" altLang="en-US" dirty="0"/>
              <a:t>块副本（</a:t>
            </a:r>
            <a:r>
              <a:rPr lang="en-US" altLang="zh-CN" dirty="0"/>
              <a:t>Replication</a:t>
            </a:r>
            <a:r>
              <a:rPr lang="zh-CN" altLang="en-US" dirty="0"/>
              <a:t>）示例</a:t>
            </a:r>
          </a:p>
        </p:txBody>
      </p:sp>
      <p:pic>
        <p:nvPicPr>
          <p:cNvPr id="5" name="内容占位符 4">
            <a:extLst>
              <a:ext uri="{FF2B5EF4-FFF2-40B4-BE49-F238E27FC236}">
                <a16:creationId xmlns:a16="http://schemas.microsoft.com/office/drawing/2014/main" id="{EE9C9142-B5A5-465A-ADE3-627B651FD1E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178" y="1158875"/>
            <a:ext cx="8099644" cy="4967288"/>
          </a:xfrm>
        </p:spPr>
      </p:pic>
    </p:spTree>
    <p:extLst>
      <p:ext uri="{BB962C8B-B14F-4D97-AF65-F5344CB8AC3E}">
        <p14:creationId xmlns:p14="http://schemas.microsoft.com/office/powerpoint/2010/main" val="1011436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4141F-E326-4EC2-A0F3-F40C0C51B1D1}"/>
              </a:ext>
            </a:extLst>
          </p:cNvPr>
          <p:cNvSpPr>
            <a:spLocks noGrp="1"/>
          </p:cNvSpPr>
          <p:nvPr>
            <p:ph type="title"/>
          </p:nvPr>
        </p:nvSpPr>
        <p:spPr/>
        <p:txBody>
          <a:bodyPr/>
          <a:lstStyle/>
          <a:p>
            <a:r>
              <a:rPr lang="zh-CN" altLang="en-US" dirty="0"/>
              <a:t>数据复制流程（</a:t>
            </a:r>
            <a:r>
              <a:rPr lang="en-US" altLang="zh-CN" dirty="0"/>
              <a:t>1/2)</a:t>
            </a:r>
            <a:endParaRPr lang="zh-CN" altLang="en-US" dirty="0"/>
          </a:p>
        </p:txBody>
      </p:sp>
      <p:sp>
        <p:nvSpPr>
          <p:cNvPr id="3" name="内容占位符 2">
            <a:extLst>
              <a:ext uri="{FF2B5EF4-FFF2-40B4-BE49-F238E27FC236}">
                <a16:creationId xmlns:a16="http://schemas.microsoft.com/office/drawing/2014/main" id="{E55257E1-E919-4C62-9DC7-DB7A73C3EE4A}"/>
              </a:ext>
            </a:extLst>
          </p:cNvPr>
          <p:cNvSpPr>
            <a:spLocks noGrp="1"/>
          </p:cNvSpPr>
          <p:nvPr>
            <p:ph idx="1"/>
          </p:nvPr>
        </p:nvSpPr>
        <p:spPr/>
        <p:txBody>
          <a:bodyPr>
            <a:normAutofit/>
          </a:bodyPr>
          <a:lstStyle/>
          <a:p>
            <a:r>
              <a:rPr lang="zh-CN" altLang="en-US" dirty="0"/>
              <a:t>副本位置：第一小步</a:t>
            </a:r>
            <a:endParaRPr lang="en-US" altLang="zh-CN" dirty="0"/>
          </a:p>
          <a:p>
            <a:pPr lvl="1"/>
            <a:r>
              <a:rPr lang="zh-CN" altLang="en-US" dirty="0"/>
              <a:t>块副本存放位置的选择严重影响</a:t>
            </a:r>
            <a:r>
              <a:rPr lang="en-US" altLang="zh-CN" dirty="0"/>
              <a:t>HDFS</a:t>
            </a:r>
            <a:r>
              <a:rPr lang="zh-CN" altLang="en-US" dirty="0"/>
              <a:t>的可靠性和性能。机架敏感的副本存放策略是为了提高数据的可靠性，可用性和网络带宽的利用率。</a:t>
            </a:r>
            <a:endParaRPr lang="en-US" altLang="zh-CN" dirty="0"/>
          </a:p>
          <a:p>
            <a:pPr lvl="1"/>
            <a:r>
              <a:rPr lang="zh-CN" altLang="en-US" dirty="0"/>
              <a:t>默认的</a:t>
            </a:r>
            <a:r>
              <a:rPr lang="en-US" altLang="zh-CN" dirty="0"/>
              <a:t>HDFS block</a:t>
            </a:r>
            <a:r>
              <a:rPr lang="zh-CN" altLang="en-US" dirty="0"/>
              <a:t>放置策略在最小化写开销和最大化数据可靠性、可用性以及总体读取带宽之间进行了一些折中。一般情况下复制因子为</a:t>
            </a:r>
            <a:r>
              <a:rPr lang="en-US" altLang="zh-CN" dirty="0"/>
              <a:t>3</a:t>
            </a:r>
            <a:r>
              <a:rPr lang="zh-CN" altLang="en-US" dirty="0"/>
              <a:t>，</a:t>
            </a:r>
            <a:r>
              <a:rPr lang="en-US" altLang="zh-CN" dirty="0"/>
              <a:t>HDFS</a:t>
            </a:r>
            <a:r>
              <a:rPr lang="zh-CN" altLang="en-US" dirty="0"/>
              <a:t>的副本放置策略是将第一个副本放在本地节点，将第二个副本放到本地机架上的另外一个节点而将第三个副本放到不同机架上的节点。</a:t>
            </a:r>
          </a:p>
        </p:txBody>
      </p:sp>
    </p:spTree>
    <p:extLst>
      <p:ext uri="{BB962C8B-B14F-4D97-AF65-F5344CB8AC3E}">
        <p14:creationId xmlns:p14="http://schemas.microsoft.com/office/powerpoint/2010/main" val="4109183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6B28E-A289-4A83-BAB2-CAEE0AAB633A}"/>
              </a:ext>
            </a:extLst>
          </p:cNvPr>
          <p:cNvSpPr>
            <a:spLocks noGrp="1"/>
          </p:cNvSpPr>
          <p:nvPr>
            <p:ph type="title"/>
          </p:nvPr>
        </p:nvSpPr>
        <p:spPr/>
        <p:txBody>
          <a:bodyPr/>
          <a:lstStyle/>
          <a:p>
            <a:r>
              <a:rPr lang="zh-CN" altLang="en-US" dirty="0"/>
              <a:t>数据复制流程（</a:t>
            </a:r>
            <a:r>
              <a:rPr lang="en-US" altLang="zh-CN" dirty="0"/>
              <a:t>2/2)</a:t>
            </a:r>
            <a:endParaRPr lang="zh-CN" altLang="en-US" dirty="0"/>
          </a:p>
        </p:txBody>
      </p:sp>
      <p:sp>
        <p:nvSpPr>
          <p:cNvPr id="3" name="内容占位符 2">
            <a:extLst>
              <a:ext uri="{FF2B5EF4-FFF2-40B4-BE49-F238E27FC236}">
                <a16:creationId xmlns:a16="http://schemas.microsoft.com/office/drawing/2014/main" id="{72072141-B68E-4AA3-811B-0F998F9EE8AD}"/>
              </a:ext>
            </a:extLst>
          </p:cNvPr>
          <p:cNvSpPr>
            <a:spLocks noGrp="1"/>
          </p:cNvSpPr>
          <p:nvPr>
            <p:ph idx="1"/>
          </p:nvPr>
        </p:nvSpPr>
        <p:spPr/>
        <p:txBody>
          <a:bodyPr>
            <a:normAutofit/>
          </a:bodyPr>
          <a:lstStyle/>
          <a:p>
            <a:r>
              <a:rPr lang="zh-CN" altLang="en-US" dirty="0"/>
              <a:t>副本的选择</a:t>
            </a:r>
          </a:p>
          <a:p>
            <a:pPr lvl="1"/>
            <a:r>
              <a:rPr lang="zh-CN" altLang="en-US" dirty="0"/>
              <a:t>为了尽量减小全局的带宽消耗读延迟，</a:t>
            </a:r>
            <a:r>
              <a:rPr lang="en-US" altLang="zh-CN" dirty="0"/>
              <a:t>HDFS</a:t>
            </a:r>
            <a:r>
              <a:rPr lang="zh-CN" altLang="en-US" dirty="0"/>
              <a:t>尝试返回一个读操作离它最近的副本。假如在读节点的同一个机架上就有这个副本，就直接读这个，如果</a:t>
            </a:r>
            <a:r>
              <a:rPr lang="en-US" altLang="zh-CN" dirty="0"/>
              <a:t>HDFS</a:t>
            </a:r>
            <a:r>
              <a:rPr lang="zh-CN" altLang="en-US" dirty="0"/>
              <a:t>集群是跨越多个数据中心，那么本地数据中心的副本优先于远程的副本。</a:t>
            </a:r>
            <a:endParaRPr lang="en-US" altLang="zh-CN" dirty="0"/>
          </a:p>
          <a:p>
            <a:r>
              <a:rPr lang="zh-CN" altLang="en-US" dirty="0"/>
              <a:t>安全模式</a:t>
            </a:r>
          </a:p>
          <a:p>
            <a:pPr lvl="1"/>
            <a:r>
              <a:rPr lang="zh-CN" altLang="en-US" dirty="0"/>
              <a:t>在启动的时候，名字节点进入一个叫做安全模式的特殊状态。安全模式中不允许发生块复制。名字节点接受来自数据节点的心跳和块报告。一个块报告包含数据节点所拥有的数据块的列表。</a:t>
            </a:r>
          </a:p>
          <a:p>
            <a:pPr lvl="1"/>
            <a:r>
              <a:rPr lang="zh-CN" altLang="en-US" dirty="0"/>
              <a:t>每个块有一个特定的最小复制数。当名字节点检查这个块已经大于最小的复制数就被认为是安全地复制了，当达到配置的块安全复制比例时（加上额外的</a:t>
            </a:r>
            <a:r>
              <a:rPr lang="en-US" altLang="zh-CN" dirty="0"/>
              <a:t>30</a:t>
            </a:r>
            <a:r>
              <a:rPr lang="zh-CN" altLang="en-US" dirty="0"/>
              <a:t>秒），名字节点就退出安全模式。它将检测数据块的列表，将小于特定复制数的块复制到其他的数据节点。</a:t>
            </a:r>
          </a:p>
        </p:txBody>
      </p:sp>
    </p:spTree>
    <p:extLst>
      <p:ext uri="{BB962C8B-B14F-4D97-AF65-F5344CB8AC3E}">
        <p14:creationId xmlns:p14="http://schemas.microsoft.com/office/powerpoint/2010/main" val="19618407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EDB2C9-D0F7-48C4-8155-981F6669BB6D}"/>
              </a:ext>
            </a:extLst>
          </p:cNvPr>
          <p:cNvSpPr>
            <a:spLocks noGrp="1"/>
          </p:cNvSpPr>
          <p:nvPr>
            <p:ph type="title"/>
          </p:nvPr>
        </p:nvSpPr>
        <p:spPr/>
        <p:txBody>
          <a:bodyPr/>
          <a:lstStyle/>
          <a:p>
            <a:r>
              <a:rPr lang="zh-CN" altLang="en-US" dirty="0"/>
              <a:t>文件系统的元数据的持久化</a:t>
            </a:r>
            <a:r>
              <a:rPr lang="en-US" altLang="zh-CN" dirty="0"/>
              <a:t>(1/3)</a:t>
            </a:r>
            <a:endParaRPr lang="zh-CN" altLang="en-US" dirty="0"/>
          </a:p>
        </p:txBody>
      </p:sp>
      <p:sp>
        <p:nvSpPr>
          <p:cNvPr id="3" name="内容占位符 2">
            <a:extLst>
              <a:ext uri="{FF2B5EF4-FFF2-40B4-BE49-F238E27FC236}">
                <a16:creationId xmlns:a16="http://schemas.microsoft.com/office/drawing/2014/main" id="{6D6B8490-124C-4557-8D27-08A4D0CA730D}"/>
              </a:ext>
            </a:extLst>
          </p:cNvPr>
          <p:cNvSpPr>
            <a:spLocks noGrp="1"/>
          </p:cNvSpPr>
          <p:nvPr>
            <p:ph idx="1"/>
          </p:nvPr>
        </p:nvSpPr>
        <p:spPr/>
        <p:txBody>
          <a:bodyPr/>
          <a:lstStyle/>
          <a:p>
            <a:r>
              <a:rPr lang="en-US" altLang="zh-CN" dirty="0"/>
              <a:t>HDFS</a:t>
            </a:r>
            <a:r>
              <a:rPr lang="zh-CN" altLang="en-US" dirty="0"/>
              <a:t>的命名空间是由名字节点来存储的。名字节点使用叫做</a:t>
            </a:r>
            <a:r>
              <a:rPr lang="en-US" altLang="zh-CN" dirty="0" err="1">
                <a:solidFill>
                  <a:srgbClr val="FF0000"/>
                </a:solidFill>
              </a:rPr>
              <a:t>EditLog</a:t>
            </a:r>
            <a:r>
              <a:rPr lang="zh-CN" altLang="en-US" dirty="0">
                <a:solidFill>
                  <a:srgbClr val="FF0000"/>
                </a:solidFill>
              </a:rPr>
              <a:t>的事务日志</a:t>
            </a:r>
            <a:r>
              <a:rPr lang="zh-CN" altLang="en-US" dirty="0"/>
              <a:t>来持久记录每一个对文件系统元数据的改变，如在</a:t>
            </a:r>
            <a:r>
              <a:rPr lang="en-US" altLang="zh-CN" dirty="0"/>
              <a:t>HDFS</a:t>
            </a:r>
            <a:r>
              <a:rPr lang="zh-CN" altLang="en-US" dirty="0"/>
              <a:t>中创建一个新的文件。名字节点在本地文件系统中用一个文件来存储这个</a:t>
            </a:r>
            <a:r>
              <a:rPr lang="en-US" altLang="zh-CN" dirty="0" err="1"/>
              <a:t>EditLog</a:t>
            </a:r>
            <a:r>
              <a:rPr lang="zh-CN" altLang="en-US" dirty="0"/>
              <a:t>。</a:t>
            </a:r>
            <a:endParaRPr lang="en-US" altLang="zh-CN" dirty="0"/>
          </a:p>
          <a:p>
            <a:r>
              <a:rPr lang="zh-CN" altLang="en-US" dirty="0"/>
              <a:t>整个文件系统命名空间，包括</a:t>
            </a:r>
            <a:r>
              <a:rPr lang="zh-CN" altLang="en-US" dirty="0">
                <a:solidFill>
                  <a:srgbClr val="FF0000"/>
                </a:solidFill>
              </a:rPr>
              <a:t>文件块的映射表和文件系统的配置都存在一个叫</a:t>
            </a:r>
            <a:r>
              <a:rPr lang="en-US" altLang="zh-CN" dirty="0" err="1">
                <a:solidFill>
                  <a:srgbClr val="FF0000"/>
                </a:solidFill>
              </a:rPr>
              <a:t>FsImage</a:t>
            </a:r>
            <a:r>
              <a:rPr lang="zh-CN" altLang="en-US" dirty="0">
                <a:solidFill>
                  <a:srgbClr val="FF0000"/>
                </a:solidFill>
              </a:rPr>
              <a:t>的文件中</a:t>
            </a:r>
            <a:r>
              <a:rPr lang="zh-CN" altLang="en-US" dirty="0"/>
              <a:t>，</a:t>
            </a:r>
            <a:r>
              <a:rPr lang="en-US" altLang="zh-CN" dirty="0" err="1"/>
              <a:t>FsImage</a:t>
            </a:r>
            <a:r>
              <a:rPr lang="zh-CN" altLang="en-US" dirty="0"/>
              <a:t>也存放在名字节点的本地文件系统中。</a:t>
            </a:r>
          </a:p>
        </p:txBody>
      </p:sp>
    </p:spTree>
    <p:extLst>
      <p:ext uri="{BB962C8B-B14F-4D97-AF65-F5344CB8AC3E}">
        <p14:creationId xmlns:p14="http://schemas.microsoft.com/office/powerpoint/2010/main" val="12165914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333A86-0827-492B-8A5C-BE9E7A6D8DAE}"/>
              </a:ext>
            </a:extLst>
          </p:cNvPr>
          <p:cNvSpPr>
            <a:spLocks noGrp="1"/>
          </p:cNvSpPr>
          <p:nvPr>
            <p:ph type="title"/>
          </p:nvPr>
        </p:nvSpPr>
        <p:spPr/>
        <p:txBody>
          <a:bodyPr/>
          <a:lstStyle/>
          <a:p>
            <a:r>
              <a:rPr lang="zh-CN" altLang="en-US" dirty="0"/>
              <a:t>文件系统的元数据的持久化</a:t>
            </a:r>
            <a:r>
              <a:rPr lang="en-US" altLang="zh-CN" dirty="0"/>
              <a:t>(2/3)</a:t>
            </a:r>
            <a:endParaRPr lang="zh-CN" altLang="en-US" dirty="0"/>
          </a:p>
        </p:txBody>
      </p:sp>
      <p:sp>
        <p:nvSpPr>
          <p:cNvPr id="3" name="内容占位符 2">
            <a:extLst>
              <a:ext uri="{FF2B5EF4-FFF2-40B4-BE49-F238E27FC236}">
                <a16:creationId xmlns:a16="http://schemas.microsoft.com/office/drawing/2014/main" id="{A640EB08-1FFB-482F-9AA9-673630020054}"/>
              </a:ext>
            </a:extLst>
          </p:cNvPr>
          <p:cNvSpPr>
            <a:spLocks noGrp="1"/>
          </p:cNvSpPr>
          <p:nvPr>
            <p:ph idx="1"/>
          </p:nvPr>
        </p:nvSpPr>
        <p:spPr/>
        <p:txBody>
          <a:bodyPr/>
          <a:lstStyle/>
          <a:p>
            <a:r>
              <a:rPr lang="zh-CN" altLang="en-US" dirty="0"/>
              <a:t>名字节点在内存中保留一个完整的文件系统命名空间和文件块的映射表的镜像。</a:t>
            </a:r>
            <a:endParaRPr lang="en-US" altLang="zh-CN" dirty="0"/>
          </a:p>
          <a:p>
            <a:r>
              <a:rPr lang="zh-CN" altLang="en-US" dirty="0"/>
              <a:t>名字节点启动时，它将从磁盘中读取</a:t>
            </a:r>
            <a:r>
              <a:rPr lang="en-US" altLang="zh-CN" dirty="0" err="1"/>
              <a:t>FsImage</a:t>
            </a:r>
            <a:r>
              <a:rPr lang="zh-CN" altLang="en-US" dirty="0"/>
              <a:t>和</a:t>
            </a:r>
            <a:r>
              <a:rPr lang="en-US" altLang="zh-CN" dirty="0" err="1"/>
              <a:t>EditLog</a:t>
            </a:r>
            <a:r>
              <a:rPr lang="zh-CN" altLang="en-US" dirty="0"/>
              <a:t>，将</a:t>
            </a:r>
            <a:r>
              <a:rPr lang="en-US" altLang="zh-CN" dirty="0" err="1"/>
              <a:t>EditLog</a:t>
            </a:r>
            <a:r>
              <a:rPr lang="zh-CN" altLang="en-US" dirty="0"/>
              <a:t>中的所有事务应用到</a:t>
            </a:r>
            <a:r>
              <a:rPr lang="en-US" altLang="zh-CN" dirty="0" err="1"/>
              <a:t>FsImage</a:t>
            </a:r>
            <a:r>
              <a:rPr lang="zh-CN" altLang="en-US" dirty="0"/>
              <a:t>的仿内存空间，然后将新的</a:t>
            </a:r>
            <a:r>
              <a:rPr lang="en-US" altLang="zh-CN" dirty="0" err="1"/>
              <a:t>FsImage</a:t>
            </a:r>
            <a:r>
              <a:rPr lang="zh-CN" altLang="en-US" dirty="0"/>
              <a:t>刷新到本地磁盘中，因为事务已经被处理并已经持久化的</a:t>
            </a:r>
            <a:r>
              <a:rPr lang="en-US" altLang="zh-CN" dirty="0" err="1"/>
              <a:t>FsImage</a:t>
            </a:r>
            <a:r>
              <a:rPr lang="zh-CN" altLang="en-US" dirty="0"/>
              <a:t>中，然后就可以截去旧的</a:t>
            </a:r>
            <a:r>
              <a:rPr lang="en-US" altLang="zh-CN" dirty="0" err="1"/>
              <a:t>EditLog</a:t>
            </a:r>
            <a:r>
              <a:rPr lang="zh-CN" altLang="en-US" dirty="0"/>
              <a:t>。这个过程叫做</a:t>
            </a:r>
            <a:r>
              <a:rPr lang="zh-CN" altLang="en-US" b="1" dirty="0">
                <a:solidFill>
                  <a:srgbClr val="FF0000"/>
                </a:solidFill>
              </a:rPr>
              <a:t>检查点</a:t>
            </a:r>
            <a:r>
              <a:rPr lang="zh-CN" altLang="en-US" dirty="0"/>
              <a:t>。当前实现中，检查点仅在名字节点启动的时候发生，正在支持周期性的检查点。</a:t>
            </a:r>
          </a:p>
        </p:txBody>
      </p:sp>
    </p:spTree>
    <p:extLst>
      <p:ext uri="{BB962C8B-B14F-4D97-AF65-F5344CB8AC3E}">
        <p14:creationId xmlns:p14="http://schemas.microsoft.com/office/powerpoint/2010/main" val="2331946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53AC82-FA90-4EC7-B144-CE1985BFCC11}"/>
              </a:ext>
            </a:extLst>
          </p:cNvPr>
          <p:cNvSpPr>
            <a:spLocks noGrp="1"/>
          </p:cNvSpPr>
          <p:nvPr>
            <p:ph type="title"/>
          </p:nvPr>
        </p:nvSpPr>
        <p:spPr/>
        <p:txBody>
          <a:bodyPr/>
          <a:lstStyle/>
          <a:p>
            <a:r>
              <a:rPr lang="zh-CN" altLang="en-US" dirty="0"/>
              <a:t>课程目标</a:t>
            </a:r>
          </a:p>
        </p:txBody>
      </p:sp>
      <p:sp>
        <p:nvSpPr>
          <p:cNvPr id="3" name="内容占位符 2">
            <a:extLst>
              <a:ext uri="{FF2B5EF4-FFF2-40B4-BE49-F238E27FC236}">
                <a16:creationId xmlns:a16="http://schemas.microsoft.com/office/drawing/2014/main" id="{6A842182-994A-4CDC-9FEB-01F29DA57AAC}"/>
              </a:ext>
            </a:extLst>
          </p:cNvPr>
          <p:cNvSpPr>
            <a:spLocks noGrp="1"/>
          </p:cNvSpPr>
          <p:nvPr>
            <p:ph idx="1"/>
          </p:nvPr>
        </p:nvSpPr>
        <p:spPr/>
        <p:txBody>
          <a:bodyPr>
            <a:normAutofit/>
          </a:bodyPr>
          <a:lstStyle/>
          <a:p>
            <a:r>
              <a:rPr lang="zh-CN" altLang="en-US" dirty="0"/>
              <a:t>了解大数据的概念、特点、挑战和发展环境。  </a:t>
            </a:r>
          </a:p>
          <a:p>
            <a:r>
              <a:rPr lang="zh-CN" altLang="en-US" dirty="0"/>
              <a:t>掌握大数据采集、存储和分析的原理和功能，能够使用主流工具解决大数据采集、存储和分析问题。  </a:t>
            </a:r>
          </a:p>
          <a:p>
            <a:r>
              <a:rPr lang="zh-CN" altLang="en-US" dirty="0"/>
              <a:t>了解大数据系统开发流程，能够解决大数据系统开发项目管理和团队合作中的问题。  </a:t>
            </a:r>
          </a:p>
          <a:p>
            <a:r>
              <a:rPr lang="zh-CN" altLang="en-US" dirty="0"/>
              <a:t>具备运用主流开发工具分析大数据具体应用需求，构建大数据系统架构的能力，具有基本的大数据系统开发能力。 </a:t>
            </a:r>
          </a:p>
        </p:txBody>
      </p:sp>
    </p:spTree>
    <p:extLst>
      <p:ext uri="{BB962C8B-B14F-4D97-AF65-F5344CB8AC3E}">
        <p14:creationId xmlns:p14="http://schemas.microsoft.com/office/powerpoint/2010/main" val="10718413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F7981C-29E8-4D3B-8A8D-D8343D56E869}"/>
              </a:ext>
            </a:extLst>
          </p:cNvPr>
          <p:cNvSpPr>
            <a:spLocks noGrp="1"/>
          </p:cNvSpPr>
          <p:nvPr>
            <p:ph type="title"/>
          </p:nvPr>
        </p:nvSpPr>
        <p:spPr/>
        <p:txBody>
          <a:bodyPr/>
          <a:lstStyle/>
          <a:p>
            <a:r>
              <a:rPr lang="zh-CN" altLang="en-US" dirty="0"/>
              <a:t>文件系统的元数据的持久化</a:t>
            </a:r>
            <a:r>
              <a:rPr lang="en-US" altLang="zh-CN" dirty="0"/>
              <a:t>(3/3)</a:t>
            </a:r>
            <a:endParaRPr lang="zh-CN" altLang="en-US" dirty="0"/>
          </a:p>
        </p:txBody>
      </p:sp>
      <p:sp>
        <p:nvSpPr>
          <p:cNvPr id="3" name="内容占位符 2">
            <a:extLst>
              <a:ext uri="{FF2B5EF4-FFF2-40B4-BE49-F238E27FC236}">
                <a16:creationId xmlns:a16="http://schemas.microsoft.com/office/drawing/2014/main" id="{4E617E57-D708-4422-A090-CEB94D9D6EE9}"/>
              </a:ext>
            </a:extLst>
          </p:cNvPr>
          <p:cNvSpPr>
            <a:spLocks noGrp="1"/>
          </p:cNvSpPr>
          <p:nvPr>
            <p:ph idx="1"/>
          </p:nvPr>
        </p:nvSpPr>
        <p:spPr/>
        <p:txBody>
          <a:bodyPr/>
          <a:lstStyle/>
          <a:p>
            <a:r>
              <a:rPr lang="zh-CN" altLang="en-US" dirty="0"/>
              <a:t>数据节点将</a:t>
            </a:r>
            <a:r>
              <a:rPr lang="en-US" altLang="zh-CN" dirty="0"/>
              <a:t>HDFS</a:t>
            </a:r>
            <a:r>
              <a:rPr lang="zh-CN" altLang="en-US" dirty="0"/>
              <a:t>数据存储到本地的文件系统中。数据节点并不知道</a:t>
            </a:r>
            <a:r>
              <a:rPr lang="en-US" altLang="zh-CN" dirty="0"/>
              <a:t>HDFS</a:t>
            </a:r>
            <a:r>
              <a:rPr lang="zh-CN" altLang="en-US" dirty="0"/>
              <a:t>文件的详细信息，不同的数据块会存储在本地文件系统多个文件中。</a:t>
            </a:r>
            <a:endParaRPr lang="en-US" altLang="zh-CN" dirty="0"/>
          </a:p>
          <a:p>
            <a:r>
              <a:rPr lang="zh-CN" altLang="en-US" dirty="0"/>
              <a:t>当数据节点启动的时候，它将扫描它的本地文件系统，根据本地的文件产生一个所有</a:t>
            </a:r>
            <a:r>
              <a:rPr lang="en-US" altLang="zh-CN" dirty="0"/>
              <a:t>HDFS</a:t>
            </a:r>
            <a:r>
              <a:rPr lang="zh-CN" altLang="en-US" dirty="0"/>
              <a:t>数据块的列表并报告给名字节点，这个报告称作</a:t>
            </a:r>
            <a:r>
              <a:rPr lang="zh-CN" altLang="en-US" b="1" dirty="0">
                <a:solidFill>
                  <a:srgbClr val="FF0000"/>
                </a:solidFill>
              </a:rPr>
              <a:t>块报告</a:t>
            </a:r>
            <a:r>
              <a:rPr lang="zh-CN" altLang="en-US" dirty="0"/>
              <a:t>。</a:t>
            </a:r>
          </a:p>
        </p:txBody>
      </p:sp>
    </p:spTree>
    <p:extLst>
      <p:ext uri="{BB962C8B-B14F-4D97-AF65-F5344CB8AC3E}">
        <p14:creationId xmlns:p14="http://schemas.microsoft.com/office/powerpoint/2010/main" val="1076206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520B13-B1D6-4C99-A24F-0E55A66F3D06}"/>
              </a:ext>
            </a:extLst>
          </p:cNvPr>
          <p:cNvSpPr>
            <a:spLocks noGrp="1"/>
          </p:cNvSpPr>
          <p:nvPr>
            <p:ph type="title"/>
          </p:nvPr>
        </p:nvSpPr>
        <p:spPr/>
        <p:txBody>
          <a:bodyPr>
            <a:normAutofit/>
          </a:bodyPr>
          <a:lstStyle/>
          <a:p>
            <a:r>
              <a:rPr lang="zh-CN" altLang="en-US" dirty="0">
                <a:solidFill>
                  <a:srgbClr val="FFC000"/>
                </a:solidFill>
              </a:rPr>
              <a:t>通信协议</a:t>
            </a:r>
          </a:p>
        </p:txBody>
      </p:sp>
      <p:sp>
        <p:nvSpPr>
          <p:cNvPr id="3" name="内容占位符 2">
            <a:extLst>
              <a:ext uri="{FF2B5EF4-FFF2-40B4-BE49-F238E27FC236}">
                <a16:creationId xmlns:a16="http://schemas.microsoft.com/office/drawing/2014/main" id="{A8C0CDA2-352B-4236-8253-92F5A326054E}"/>
              </a:ext>
            </a:extLst>
          </p:cNvPr>
          <p:cNvSpPr>
            <a:spLocks noGrp="1"/>
          </p:cNvSpPr>
          <p:nvPr>
            <p:ph idx="1"/>
          </p:nvPr>
        </p:nvSpPr>
        <p:spPr/>
        <p:txBody>
          <a:bodyPr/>
          <a:lstStyle/>
          <a:p>
            <a:r>
              <a:rPr lang="zh-CN" altLang="en-US" dirty="0"/>
              <a:t>所有的通信协议都是在</a:t>
            </a:r>
            <a:r>
              <a:rPr lang="en-US" altLang="zh-CN" dirty="0"/>
              <a:t>TCP/IP</a:t>
            </a:r>
            <a:r>
              <a:rPr lang="zh-CN" altLang="en-US" dirty="0"/>
              <a:t>协议之上构建的。</a:t>
            </a:r>
            <a:endParaRPr lang="en-US" altLang="zh-CN" dirty="0"/>
          </a:p>
          <a:p>
            <a:r>
              <a:rPr lang="zh-CN" altLang="en-US" dirty="0"/>
              <a:t>一个客户端和指定</a:t>
            </a:r>
            <a:r>
              <a:rPr lang="en-US" altLang="zh-CN" dirty="0"/>
              <a:t>TCP</a:t>
            </a:r>
            <a:r>
              <a:rPr lang="zh-CN" altLang="en-US" dirty="0"/>
              <a:t>配置端口的名字节点建立连接之后，它和名字节点之间通信的协议是</a:t>
            </a:r>
            <a:r>
              <a:rPr lang="en-US" altLang="zh-CN" dirty="0"/>
              <a:t>Client Protocol</a:t>
            </a:r>
            <a:r>
              <a:rPr lang="zh-CN" altLang="en-US" dirty="0"/>
              <a:t>。</a:t>
            </a:r>
            <a:endParaRPr lang="en-US" altLang="zh-CN" dirty="0"/>
          </a:p>
          <a:p>
            <a:r>
              <a:rPr lang="zh-CN" altLang="en-US" dirty="0"/>
              <a:t>数据节点和名字节点之间通过</a:t>
            </a:r>
            <a:r>
              <a:rPr lang="en-US" altLang="zh-CN" dirty="0" err="1"/>
              <a:t>Datanode</a:t>
            </a:r>
            <a:r>
              <a:rPr lang="en-US" altLang="zh-CN" dirty="0"/>
              <a:t> Protocol</a:t>
            </a:r>
            <a:r>
              <a:rPr lang="zh-CN" altLang="en-US" dirty="0"/>
              <a:t>通信。</a:t>
            </a:r>
          </a:p>
          <a:p>
            <a:r>
              <a:rPr lang="en-US" altLang="zh-CN" dirty="0"/>
              <a:t>RPC</a:t>
            </a:r>
            <a:r>
              <a:rPr lang="zh-CN" altLang="en-US" dirty="0"/>
              <a:t>（</a:t>
            </a:r>
            <a:r>
              <a:rPr lang="en-US" altLang="zh-CN" dirty="0"/>
              <a:t>Remote Procedure Call</a:t>
            </a:r>
            <a:r>
              <a:rPr lang="zh-CN" altLang="en-US" dirty="0"/>
              <a:t>）抽象地封装了</a:t>
            </a:r>
            <a:r>
              <a:rPr lang="en-US" altLang="zh-CN" dirty="0"/>
              <a:t>Client Protocol</a:t>
            </a:r>
            <a:r>
              <a:rPr lang="zh-CN" altLang="en-US" dirty="0"/>
              <a:t>和</a:t>
            </a:r>
            <a:r>
              <a:rPr lang="en-US" altLang="zh-CN" dirty="0" err="1"/>
              <a:t>DataNode</a:t>
            </a:r>
            <a:r>
              <a:rPr lang="en-US" altLang="zh-CN" dirty="0"/>
              <a:t> Protocol</a:t>
            </a:r>
            <a:r>
              <a:rPr lang="zh-CN" altLang="en-US" dirty="0"/>
              <a:t>协议。按照设计，名字节点不会主动发起一个</a:t>
            </a:r>
            <a:r>
              <a:rPr lang="en-US" altLang="zh-CN" dirty="0"/>
              <a:t>RPC</a:t>
            </a:r>
            <a:r>
              <a:rPr lang="zh-CN" altLang="en-US" dirty="0"/>
              <a:t>，它只是被动地对数据节点和客户端发起的</a:t>
            </a:r>
            <a:r>
              <a:rPr lang="en-US" altLang="zh-CN" dirty="0"/>
              <a:t>RPC</a:t>
            </a:r>
            <a:r>
              <a:rPr lang="zh-CN" altLang="en-US" dirty="0"/>
              <a:t>作出反馈。</a:t>
            </a:r>
          </a:p>
        </p:txBody>
      </p:sp>
    </p:spTree>
    <p:extLst>
      <p:ext uri="{BB962C8B-B14F-4D97-AF65-F5344CB8AC3E}">
        <p14:creationId xmlns:p14="http://schemas.microsoft.com/office/powerpoint/2010/main" val="3324449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EEE5FB-5955-434C-9836-6ED3FAE8DEB3}"/>
              </a:ext>
            </a:extLst>
          </p:cNvPr>
          <p:cNvSpPr>
            <a:spLocks noGrp="1"/>
          </p:cNvSpPr>
          <p:nvPr>
            <p:ph type="title"/>
          </p:nvPr>
        </p:nvSpPr>
        <p:spPr/>
        <p:txBody>
          <a:bodyPr/>
          <a:lstStyle/>
          <a:p>
            <a:r>
              <a:rPr lang="zh-CN" altLang="en-US" dirty="0"/>
              <a:t>可靠性</a:t>
            </a:r>
          </a:p>
        </p:txBody>
      </p:sp>
      <p:sp>
        <p:nvSpPr>
          <p:cNvPr id="3" name="内容占位符 2">
            <a:extLst>
              <a:ext uri="{FF2B5EF4-FFF2-40B4-BE49-F238E27FC236}">
                <a16:creationId xmlns:a16="http://schemas.microsoft.com/office/drawing/2014/main" id="{6D17CC56-3D47-4F24-B1D5-1441E671344C}"/>
              </a:ext>
            </a:extLst>
          </p:cNvPr>
          <p:cNvSpPr>
            <a:spLocks noGrp="1"/>
          </p:cNvSpPr>
          <p:nvPr>
            <p:ph idx="1"/>
          </p:nvPr>
        </p:nvSpPr>
        <p:spPr/>
        <p:txBody>
          <a:bodyPr>
            <a:normAutofit fontScale="85000" lnSpcReduction="10000"/>
          </a:bodyPr>
          <a:lstStyle/>
          <a:p>
            <a:r>
              <a:rPr lang="en-US" altLang="zh-CN" dirty="0"/>
              <a:t>HDFS</a:t>
            </a:r>
            <a:r>
              <a:rPr lang="zh-CN" altLang="en-US" dirty="0"/>
              <a:t>的主要目标就是在存在故障的情况下也能可靠地存储数据。三个最常见的故障是</a:t>
            </a:r>
            <a:r>
              <a:rPr lang="zh-CN" altLang="en-US" dirty="0">
                <a:solidFill>
                  <a:srgbClr val="FF0000"/>
                </a:solidFill>
              </a:rPr>
              <a:t>名字节点故障，数据节点故障和网络断开</a:t>
            </a:r>
            <a:r>
              <a:rPr lang="zh-CN" altLang="en-US" dirty="0"/>
              <a:t>。</a:t>
            </a:r>
          </a:p>
          <a:p>
            <a:r>
              <a:rPr lang="zh-CN" altLang="en-US" dirty="0"/>
              <a:t>一个数据节点周期性发送一个心跳包到名字节点。网络断开会造成一组数据节点子集和名字节点失去联系。名字节点根据缺失的心跳信息判断故障情况。名字节点将这些数据节点标记为死亡状态，不再将新的</a:t>
            </a:r>
            <a:r>
              <a:rPr lang="en-US" altLang="zh-CN" dirty="0"/>
              <a:t>IO</a:t>
            </a:r>
            <a:r>
              <a:rPr lang="zh-CN" altLang="en-US" dirty="0"/>
              <a:t>请求转发到这些数据节点上，这些数据节点上的数据将对</a:t>
            </a:r>
            <a:r>
              <a:rPr lang="en-US" altLang="zh-CN" dirty="0"/>
              <a:t>HDFS</a:t>
            </a:r>
            <a:r>
              <a:rPr lang="zh-CN" altLang="en-US" dirty="0"/>
              <a:t>不再可用，可能会导致一些块的复制因子降低到指定的值。</a:t>
            </a:r>
          </a:p>
          <a:p>
            <a:r>
              <a:rPr lang="zh-CN" altLang="en-US" dirty="0"/>
              <a:t>名字节点检查所有的需要复制的块，并开始复制他们到其他的数据节点上。重新复制在有些情况下是不可或缺的，例如：数据节点失效，副本损坏，数据节点磁盘损坏或者文件的复制因子增大。</a:t>
            </a:r>
          </a:p>
        </p:txBody>
      </p:sp>
    </p:spTree>
    <p:extLst>
      <p:ext uri="{BB962C8B-B14F-4D97-AF65-F5344CB8AC3E}">
        <p14:creationId xmlns:p14="http://schemas.microsoft.com/office/powerpoint/2010/main" val="9543788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AE3E07-790E-4E62-9E78-AC9A5607F101}"/>
              </a:ext>
            </a:extLst>
          </p:cNvPr>
          <p:cNvSpPr>
            <a:spLocks noGrp="1"/>
          </p:cNvSpPr>
          <p:nvPr>
            <p:ph type="title"/>
          </p:nvPr>
        </p:nvSpPr>
        <p:spPr/>
        <p:txBody>
          <a:bodyPr>
            <a:normAutofit/>
          </a:bodyPr>
          <a:lstStyle/>
          <a:p>
            <a:r>
              <a:rPr lang="zh-CN" altLang="en-US" dirty="0"/>
              <a:t>负载重平衡</a:t>
            </a:r>
            <a:r>
              <a:rPr lang="en-US" altLang="zh-CN" dirty="0"/>
              <a:t>(Cluster Rebalancing)</a:t>
            </a:r>
            <a:endParaRPr lang="zh-CN" altLang="en-US" dirty="0"/>
          </a:p>
        </p:txBody>
      </p:sp>
      <p:sp>
        <p:nvSpPr>
          <p:cNvPr id="3" name="内容占位符 2">
            <a:extLst>
              <a:ext uri="{FF2B5EF4-FFF2-40B4-BE49-F238E27FC236}">
                <a16:creationId xmlns:a16="http://schemas.microsoft.com/office/drawing/2014/main" id="{74E74BF5-B40A-4A5B-A9A9-B0777FC5AE8A}"/>
              </a:ext>
            </a:extLst>
          </p:cNvPr>
          <p:cNvSpPr>
            <a:spLocks noGrp="1"/>
          </p:cNvSpPr>
          <p:nvPr>
            <p:ph idx="1"/>
          </p:nvPr>
        </p:nvSpPr>
        <p:spPr/>
        <p:txBody>
          <a:bodyPr>
            <a:normAutofit/>
          </a:bodyPr>
          <a:lstStyle/>
          <a:p>
            <a:r>
              <a:rPr lang="zh-CN" altLang="en-US" dirty="0"/>
              <a:t>该方案会在数据节点的可用空间处于阈值以下时自动将数据转移到其它数据节点。</a:t>
            </a:r>
            <a:r>
              <a:rPr lang="en-US" altLang="zh-CN" dirty="0"/>
              <a:t> </a:t>
            </a:r>
          </a:p>
          <a:p>
            <a:r>
              <a:rPr lang="zh-CN" altLang="en-US" dirty="0"/>
              <a:t>当一个文件遇到突发的高存取需求时，它可以动态创建数据复本以重新平衡集群中的负载。目前，数据负载的重平衡方案还没有实现。</a:t>
            </a:r>
          </a:p>
        </p:txBody>
      </p:sp>
    </p:spTree>
    <p:extLst>
      <p:ext uri="{BB962C8B-B14F-4D97-AF65-F5344CB8AC3E}">
        <p14:creationId xmlns:p14="http://schemas.microsoft.com/office/powerpoint/2010/main" val="608319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5B0E3-9536-41EE-B9AB-9A90AFB55BEB}"/>
              </a:ext>
            </a:extLst>
          </p:cNvPr>
          <p:cNvSpPr>
            <a:spLocks noGrp="1"/>
          </p:cNvSpPr>
          <p:nvPr>
            <p:ph type="title"/>
          </p:nvPr>
        </p:nvSpPr>
        <p:spPr/>
        <p:txBody>
          <a:bodyPr/>
          <a:lstStyle/>
          <a:p>
            <a:r>
              <a:rPr lang="zh-CN" altLang="en-US" dirty="0"/>
              <a:t>数据完整性</a:t>
            </a:r>
          </a:p>
        </p:txBody>
      </p:sp>
      <p:sp>
        <p:nvSpPr>
          <p:cNvPr id="3" name="内容占位符 2">
            <a:extLst>
              <a:ext uri="{FF2B5EF4-FFF2-40B4-BE49-F238E27FC236}">
                <a16:creationId xmlns:a16="http://schemas.microsoft.com/office/drawing/2014/main" id="{7209CE94-F282-4E5B-A459-08AB6E00C658}"/>
              </a:ext>
            </a:extLst>
          </p:cNvPr>
          <p:cNvSpPr>
            <a:spLocks noGrp="1"/>
          </p:cNvSpPr>
          <p:nvPr>
            <p:ph idx="1"/>
          </p:nvPr>
        </p:nvSpPr>
        <p:spPr/>
        <p:txBody>
          <a:bodyPr/>
          <a:lstStyle/>
          <a:p>
            <a:r>
              <a:rPr lang="zh-CN" altLang="en-US" dirty="0"/>
              <a:t>从数据节点上取一个文件块有可能是坏块，坏块的出现可能是存储设备错误，网络错误或者软件的漏洞。</a:t>
            </a:r>
            <a:endParaRPr lang="en-US" altLang="zh-CN" dirty="0"/>
          </a:p>
          <a:p>
            <a:r>
              <a:rPr lang="en-US" altLang="zh-CN" dirty="0"/>
              <a:t>HDFS</a:t>
            </a:r>
            <a:r>
              <a:rPr lang="zh-CN" altLang="en-US" dirty="0"/>
              <a:t>客户端实现了</a:t>
            </a:r>
            <a:r>
              <a:rPr lang="en-US" altLang="zh-CN" dirty="0"/>
              <a:t>HDFS</a:t>
            </a:r>
            <a:r>
              <a:rPr lang="zh-CN" altLang="en-US" dirty="0"/>
              <a:t>文件内容的校验。当一个客户端创建一个</a:t>
            </a:r>
            <a:r>
              <a:rPr lang="en-US" altLang="zh-CN" dirty="0"/>
              <a:t>HDFS</a:t>
            </a:r>
            <a:r>
              <a:rPr lang="zh-CN" altLang="en-US" dirty="0"/>
              <a:t>文件时，它会为每一个文件块计算一个校验码并将校验码存储在同一个</a:t>
            </a:r>
            <a:r>
              <a:rPr lang="en-US" altLang="zh-CN" dirty="0"/>
              <a:t>HDFS</a:t>
            </a:r>
            <a:r>
              <a:rPr lang="zh-CN" altLang="en-US" dirty="0"/>
              <a:t>命名空间下一个单独的隐藏文件中。</a:t>
            </a:r>
            <a:endParaRPr lang="en-US" altLang="zh-CN" dirty="0"/>
          </a:p>
          <a:p>
            <a:r>
              <a:rPr lang="zh-CN" altLang="en-US" dirty="0"/>
              <a:t>当客户端访问这个文件时，它根据对应的校验文件来验证从数据节点接收到的数据。如果校验失败，客户端可以选择从其他拥有该块副本的数据节点获取这个块。</a:t>
            </a:r>
          </a:p>
        </p:txBody>
      </p:sp>
    </p:spTree>
    <p:extLst>
      <p:ext uri="{BB962C8B-B14F-4D97-AF65-F5344CB8AC3E}">
        <p14:creationId xmlns:p14="http://schemas.microsoft.com/office/powerpoint/2010/main" val="22526027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45296-7A02-44B7-A0EC-33754CD03F75}"/>
              </a:ext>
            </a:extLst>
          </p:cNvPr>
          <p:cNvSpPr>
            <a:spLocks noGrp="1"/>
          </p:cNvSpPr>
          <p:nvPr>
            <p:ph type="title"/>
          </p:nvPr>
        </p:nvSpPr>
        <p:spPr/>
        <p:txBody>
          <a:bodyPr/>
          <a:lstStyle/>
          <a:p>
            <a:r>
              <a:rPr lang="zh-CN" altLang="en-US" dirty="0"/>
              <a:t>元数据失效</a:t>
            </a:r>
          </a:p>
        </p:txBody>
      </p:sp>
      <p:sp>
        <p:nvSpPr>
          <p:cNvPr id="3" name="内容占位符 2">
            <a:extLst>
              <a:ext uri="{FF2B5EF4-FFF2-40B4-BE49-F238E27FC236}">
                <a16:creationId xmlns:a16="http://schemas.microsoft.com/office/drawing/2014/main" id="{6B75581B-23C8-4B69-9CEA-834344EEE084}"/>
              </a:ext>
            </a:extLst>
          </p:cNvPr>
          <p:cNvSpPr>
            <a:spLocks noGrp="1"/>
          </p:cNvSpPr>
          <p:nvPr>
            <p:ph idx="1"/>
          </p:nvPr>
        </p:nvSpPr>
        <p:spPr/>
        <p:txBody>
          <a:bodyPr>
            <a:normAutofit fontScale="85000" lnSpcReduction="10000"/>
          </a:bodyPr>
          <a:lstStyle/>
          <a:p>
            <a:r>
              <a:rPr lang="en-US" altLang="zh-CN" dirty="0" err="1"/>
              <a:t>FsImage</a:t>
            </a:r>
            <a:r>
              <a:rPr lang="zh-CN" altLang="en-US" dirty="0"/>
              <a:t>和</a:t>
            </a:r>
            <a:r>
              <a:rPr lang="en-US" altLang="zh-CN" dirty="0" err="1"/>
              <a:t>Editlog</a:t>
            </a:r>
            <a:r>
              <a:rPr lang="zh-CN" altLang="en-US" dirty="0"/>
              <a:t>是</a:t>
            </a:r>
            <a:r>
              <a:rPr lang="en-US" altLang="zh-CN" dirty="0"/>
              <a:t>HDFS</a:t>
            </a:r>
            <a:r>
              <a:rPr lang="zh-CN" altLang="en-US" dirty="0"/>
              <a:t>的核心数据结构。这些文件的损坏会导致整个集群的失效。因此，名字节点可以配置成支持多个</a:t>
            </a:r>
            <a:r>
              <a:rPr lang="en-US" altLang="zh-CN" dirty="0" err="1"/>
              <a:t>FsImage</a:t>
            </a:r>
            <a:r>
              <a:rPr lang="zh-CN" altLang="en-US" dirty="0"/>
              <a:t>和</a:t>
            </a:r>
            <a:r>
              <a:rPr lang="en-US" altLang="zh-CN" dirty="0" err="1"/>
              <a:t>EditLog</a:t>
            </a:r>
            <a:r>
              <a:rPr lang="zh-CN" altLang="en-US" dirty="0"/>
              <a:t>的副本。任何</a:t>
            </a:r>
            <a:r>
              <a:rPr lang="en-US" altLang="zh-CN" dirty="0" err="1"/>
              <a:t>FsImage</a:t>
            </a:r>
            <a:r>
              <a:rPr lang="zh-CN" altLang="en-US" dirty="0"/>
              <a:t>和</a:t>
            </a:r>
            <a:r>
              <a:rPr lang="en-US" altLang="zh-CN" dirty="0" err="1"/>
              <a:t>EditLog</a:t>
            </a:r>
            <a:r>
              <a:rPr lang="zh-CN" altLang="en-US" dirty="0"/>
              <a:t>的更新都会同步到每一份副本中。</a:t>
            </a:r>
          </a:p>
          <a:p>
            <a:r>
              <a:rPr lang="zh-CN" altLang="en-US" dirty="0"/>
              <a:t>同步更新多个</a:t>
            </a:r>
            <a:r>
              <a:rPr lang="en-US" altLang="zh-CN" dirty="0" err="1"/>
              <a:t>EditLog</a:t>
            </a:r>
            <a:r>
              <a:rPr lang="zh-CN" altLang="en-US" dirty="0"/>
              <a:t>副本会降低名字节点的命名空间事务交易速率。但是这种降低是可以接受的，因为</a:t>
            </a:r>
            <a:r>
              <a:rPr lang="en-US" altLang="zh-CN" dirty="0"/>
              <a:t>HDFS</a:t>
            </a:r>
            <a:r>
              <a:rPr lang="zh-CN" altLang="en-US" dirty="0"/>
              <a:t>程序中产生大量的数据请求，而不是元数据请求。名字节点重新启动时，选择最新一致的</a:t>
            </a:r>
            <a:r>
              <a:rPr lang="en-US" altLang="zh-CN" dirty="0" err="1"/>
              <a:t>FsImage</a:t>
            </a:r>
            <a:r>
              <a:rPr lang="zh-CN" altLang="en-US" dirty="0"/>
              <a:t>和</a:t>
            </a:r>
            <a:r>
              <a:rPr lang="en-US" altLang="zh-CN" dirty="0" err="1"/>
              <a:t>EditLog</a:t>
            </a:r>
            <a:r>
              <a:rPr lang="zh-CN" altLang="en-US" dirty="0"/>
              <a:t>。</a:t>
            </a:r>
          </a:p>
          <a:p>
            <a:r>
              <a:rPr lang="zh-CN" altLang="en-US" dirty="0"/>
              <a:t>名字节点对于一个</a:t>
            </a:r>
            <a:r>
              <a:rPr lang="en-US" altLang="zh-CN" dirty="0"/>
              <a:t>HDFS</a:t>
            </a:r>
            <a:r>
              <a:rPr lang="zh-CN" altLang="en-US" dirty="0"/>
              <a:t>集群是单点失效的。假如名字节点失效，就需要人工的干预。还不支持自动重启和到其它名字节点的切换。</a:t>
            </a:r>
          </a:p>
        </p:txBody>
      </p:sp>
    </p:spTree>
    <p:extLst>
      <p:ext uri="{BB962C8B-B14F-4D97-AF65-F5344CB8AC3E}">
        <p14:creationId xmlns:p14="http://schemas.microsoft.com/office/powerpoint/2010/main" val="19388142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79ED1-7587-44F6-B400-FFA381E63986}"/>
              </a:ext>
            </a:extLst>
          </p:cNvPr>
          <p:cNvSpPr>
            <a:spLocks noGrp="1"/>
          </p:cNvSpPr>
          <p:nvPr>
            <p:ph type="title"/>
          </p:nvPr>
        </p:nvSpPr>
        <p:spPr/>
        <p:txBody>
          <a:bodyPr/>
          <a:lstStyle/>
          <a:p>
            <a:r>
              <a:rPr lang="zh-CN" altLang="en-US" dirty="0"/>
              <a:t>快照</a:t>
            </a:r>
            <a:r>
              <a:rPr lang="en-US" altLang="zh-CN" dirty="0"/>
              <a:t>(snapshot)</a:t>
            </a:r>
            <a:endParaRPr lang="zh-CN" altLang="en-US" dirty="0"/>
          </a:p>
        </p:txBody>
      </p:sp>
      <p:sp>
        <p:nvSpPr>
          <p:cNvPr id="3" name="内容占位符 2">
            <a:extLst>
              <a:ext uri="{FF2B5EF4-FFF2-40B4-BE49-F238E27FC236}">
                <a16:creationId xmlns:a16="http://schemas.microsoft.com/office/drawing/2014/main" id="{B70DD92F-F6CC-4D7F-816C-7E38315559F8}"/>
              </a:ext>
            </a:extLst>
          </p:cNvPr>
          <p:cNvSpPr>
            <a:spLocks noGrp="1"/>
          </p:cNvSpPr>
          <p:nvPr>
            <p:ph idx="1"/>
          </p:nvPr>
        </p:nvSpPr>
        <p:spPr/>
        <p:txBody>
          <a:bodyPr/>
          <a:lstStyle/>
          <a:p>
            <a:r>
              <a:rPr lang="zh-CN" altLang="en-US" dirty="0"/>
              <a:t>快照支持在一个特定时间存储一个数据拷贝，快照可以将失效的集群回滚到之前一个正常的时间点上。</a:t>
            </a:r>
            <a:r>
              <a:rPr lang="en-US" altLang="zh-CN" dirty="0"/>
              <a:t>HDFS</a:t>
            </a:r>
            <a:r>
              <a:rPr lang="zh-CN" altLang="en-US" dirty="0"/>
              <a:t>已经支持元数据快照。</a:t>
            </a:r>
          </a:p>
        </p:txBody>
      </p:sp>
    </p:spTree>
    <p:extLst>
      <p:ext uri="{BB962C8B-B14F-4D97-AF65-F5344CB8AC3E}">
        <p14:creationId xmlns:p14="http://schemas.microsoft.com/office/powerpoint/2010/main" val="41918668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E88BAE-ECAB-4979-B85E-4F1E2609D6D0}"/>
              </a:ext>
            </a:extLst>
          </p:cNvPr>
          <p:cNvSpPr>
            <a:spLocks noGrp="1"/>
          </p:cNvSpPr>
          <p:nvPr>
            <p:ph type="title"/>
          </p:nvPr>
        </p:nvSpPr>
        <p:spPr/>
        <p:txBody>
          <a:bodyPr/>
          <a:lstStyle/>
          <a:p>
            <a:r>
              <a:rPr lang="zh-CN" altLang="en-US" dirty="0"/>
              <a:t>数据组织</a:t>
            </a:r>
            <a:r>
              <a:rPr lang="en-US" altLang="zh-CN" dirty="0"/>
              <a:t>-</a:t>
            </a:r>
            <a:r>
              <a:rPr lang="zh-CN" altLang="en-US" dirty="0"/>
              <a:t>阶段状态</a:t>
            </a:r>
            <a:r>
              <a:rPr lang="en-US" altLang="zh-CN" dirty="0"/>
              <a:t>(staging)(1/2)</a:t>
            </a:r>
            <a:endParaRPr lang="zh-CN" altLang="en-US" dirty="0"/>
          </a:p>
        </p:txBody>
      </p:sp>
      <p:sp>
        <p:nvSpPr>
          <p:cNvPr id="3" name="内容占位符 2">
            <a:extLst>
              <a:ext uri="{FF2B5EF4-FFF2-40B4-BE49-F238E27FC236}">
                <a16:creationId xmlns:a16="http://schemas.microsoft.com/office/drawing/2014/main" id="{3C871FFA-ECB8-4980-958C-D52E2226DDCB}"/>
              </a:ext>
            </a:extLst>
          </p:cNvPr>
          <p:cNvSpPr>
            <a:spLocks noGrp="1"/>
          </p:cNvSpPr>
          <p:nvPr>
            <p:ph idx="1"/>
          </p:nvPr>
        </p:nvSpPr>
        <p:spPr/>
        <p:txBody>
          <a:bodyPr>
            <a:normAutofit fontScale="85000" lnSpcReduction="10000"/>
          </a:bodyPr>
          <a:lstStyle/>
          <a:p>
            <a:r>
              <a:rPr lang="zh-CN" altLang="en-US" dirty="0"/>
              <a:t>一个客户端创建一个文件的请求并不会立即转发到名字节点。</a:t>
            </a:r>
            <a:endParaRPr lang="en-US" altLang="zh-CN" dirty="0"/>
          </a:p>
          <a:p>
            <a:r>
              <a:rPr lang="zh-CN" altLang="en-US" dirty="0"/>
              <a:t>实际上，一开始</a:t>
            </a:r>
            <a:r>
              <a:rPr lang="en-US" altLang="zh-CN" dirty="0"/>
              <a:t>HDFS</a:t>
            </a:r>
            <a:r>
              <a:rPr lang="zh-CN" altLang="en-US" dirty="0"/>
              <a:t>客户端将文件数据缓存在本地的临时文件中。应用程序的写操作被透明地重定向到这个临时本地文件。当本地文件堆积到一个</a:t>
            </a:r>
            <a:r>
              <a:rPr lang="en-US" altLang="zh-CN" dirty="0"/>
              <a:t>HDFS</a:t>
            </a:r>
            <a:r>
              <a:rPr lang="zh-CN" altLang="en-US" dirty="0"/>
              <a:t>块大小的时候，客户端才会通知名字节点。</a:t>
            </a:r>
            <a:endParaRPr lang="en-US" altLang="zh-CN" dirty="0"/>
          </a:p>
          <a:p>
            <a:r>
              <a:rPr lang="zh-CN" altLang="en-US" dirty="0"/>
              <a:t>名字节点将文件名插入到文件系统层次中，然后为它分配一个数据块。名字节点构造包括数据节点</a:t>
            </a:r>
            <a:r>
              <a:rPr lang="en-US" altLang="zh-CN" dirty="0"/>
              <a:t>ID</a:t>
            </a:r>
            <a:r>
              <a:rPr lang="zh-CN" altLang="en-US" dirty="0"/>
              <a:t>（可能是多个，副本数据块存放的节点也有）和目标数据块标识的报文，用它回复客户端的请求。</a:t>
            </a:r>
            <a:endParaRPr lang="en-US" altLang="zh-CN" dirty="0"/>
          </a:p>
          <a:p>
            <a:r>
              <a:rPr lang="zh-CN" altLang="en-US" dirty="0"/>
              <a:t>客户端收到后将本地的临时文件刷新到指定的数据节点数据块中。</a:t>
            </a:r>
          </a:p>
        </p:txBody>
      </p:sp>
    </p:spTree>
    <p:extLst>
      <p:ext uri="{BB962C8B-B14F-4D97-AF65-F5344CB8AC3E}">
        <p14:creationId xmlns:p14="http://schemas.microsoft.com/office/powerpoint/2010/main" val="14859255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40C2A-FFAE-41F4-A83C-7EF2580B40EF}"/>
              </a:ext>
            </a:extLst>
          </p:cNvPr>
          <p:cNvSpPr>
            <a:spLocks noGrp="1"/>
          </p:cNvSpPr>
          <p:nvPr>
            <p:ph type="title"/>
          </p:nvPr>
        </p:nvSpPr>
        <p:spPr/>
        <p:txBody>
          <a:bodyPr/>
          <a:lstStyle/>
          <a:p>
            <a:r>
              <a:rPr lang="zh-CN" altLang="en-US" dirty="0"/>
              <a:t>数据组织</a:t>
            </a:r>
            <a:r>
              <a:rPr lang="en-US" altLang="zh-CN" dirty="0"/>
              <a:t>-</a:t>
            </a:r>
            <a:r>
              <a:rPr lang="zh-CN" altLang="en-US" dirty="0"/>
              <a:t>阶段状态</a:t>
            </a:r>
            <a:r>
              <a:rPr lang="en-US" altLang="zh-CN" dirty="0"/>
              <a:t>(2/2)</a:t>
            </a:r>
            <a:endParaRPr lang="zh-CN" altLang="en-US" dirty="0"/>
          </a:p>
        </p:txBody>
      </p:sp>
      <p:sp>
        <p:nvSpPr>
          <p:cNvPr id="3" name="内容占位符 2">
            <a:extLst>
              <a:ext uri="{FF2B5EF4-FFF2-40B4-BE49-F238E27FC236}">
                <a16:creationId xmlns:a16="http://schemas.microsoft.com/office/drawing/2014/main" id="{CA62AA7E-B19D-4A79-A4A6-374C8148AFD9}"/>
              </a:ext>
            </a:extLst>
          </p:cNvPr>
          <p:cNvSpPr>
            <a:spLocks noGrp="1"/>
          </p:cNvSpPr>
          <p:nvPr>
            <p:ph idx="1"/>
          </p:nvPr>
        </p:nvSpPr>
        <p:spPr/>
        <p:txBody>
          <a:bodyPr>
            <a:normAutofit fontScale="92500"/>
          </a:bodyPr>
          <a:lstStyle/>
          <a:p>
            <a:r>
              <a:rPr lang="zh-CN" altLang="en-US" dirty="0"/>
              <a:t>当文件关闭时，本地临时文件中未上传的残留数据就会被转送到数据节点。然后客户端就可以通知名字节点文件已经关闭。此时，名字节点将文件的创建操作添加到到持久化存储中。假如名字节点在文件关闭之前发生故障，文件就丢掉了。</a:t>
            </a:r>
          </a:p>
          <a:p>
            <a:r>
              <a:rPr lang="zh-CN" altLang="en-US" dirty="0"/>
              <a:t>上述流程是在认真考虑了运行在</a:t>
            </a:r>
            <a:r>
              <a:rPr lang="en-US" altLang="zh-CN" dirty="0"/>
              <a:t>HDFS</a:t>
            </a:r>
            <a:r>
              <a:rPr lang="zh-CN" altLang="en-US" dirty="0"/>
              <a:t>上的目标程序之后被采用。这些应用程序需要流式地写文件。如果客户端对远程文件系统进行直接写入而没有任何本地的缓存，这就会对网速和网络吞吐量产生很大的影响。这方面早有前车之鉴，早期的分布式文件系统如</a:t>
            </a:r>
            <a:r>
              <a:rPr lang="en-US" altLang="zh-CN" dirty="0"/>
              <a:t>AFS</a:t>
            </a:r>
            <a:r>
              <a:rPr lang="zh-CN" altLang="en-US" dirty="0"/>
              <a:t>，也用客户端缓冲来提高性能，</a:t>
            </a:r>
            <a:r>
              <a:rPr lang="en-US" altLang="zh-CN" dirty="0"/>
              <a:t>POSIX</a:t>
            </a:r>
            <a:r>
              <a:rPr lang="zh-CN" altLang="en-US" dirty="0"/>
              <a:t>接口的限制也被放宽以达到更高的数据上传速率。</a:t>
            </a:r>
          </a:p>
        </p:txBody>
      </p:sp>
    </p:spTree>
    <p:extLst>
      <p:ext uri="{BB962C8B-B14F-4D97-AF65-F5344CB8AC3E}">
        <p14:creationId xmlns:p14="http://schemas.microsoft.com/office/powerpoint/2010/main" val="2381682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59334-910C-4BD8-877E-BE0F0700A673}"/>
              </a:ext>
            </a:extLst>
          </p:cNvPr>
          <p:cNvSpPr>
            <a:spLocks noGrp="1"/>
          </p:cNvSpPr>
          <p:nvPr>
            <p:ph type="title"/>
          </p:nvPr>
        </p:nvSpPr>
        <p:spPr/>
        <p:txBody>
          <a:bodyPr>
            <a:normAutofit fontScale="90000"/>
          </a:bodyPr>
          <a:lstStyle/>
          <a:p>
            <a:r>
              <a:rPr lang="zh-CN" altLang="en-US" dirty="0"/>
              <a:t>数据组织</a:t>
            </a:r>
            <a:r>
              <a:rPr lang="en-US" altLang="zh-CN" dirty="0"/>
              <a:t>-</a:t>
            </a:r>
            <a:r>
              <a:rPr lang="zh-CN" altLang="en-US" dirty="0"/>
              <a:t>流式复制</a:t>
            </a:r>
            <a:r>
              <a:rPr lang="en-US" altLang="zh-CN" dirty="0"/>
              <a:t>(Replication Pipelining)</a:t>
            </a:r>
            <a:endParaRPr lang="zh-CN" altLang="en-US" dirty="0"/>
          </a:p>
        </p:txBody>
      </p:sp>
      <p:sp>
        <p:nvSpPr>
          <p:cNvPr id="3" name="内容占位符 2">
            <a:extLst>
              <a:ext uri="{FF2B5EF4-FFF2-40B4-BE49-F238E27FC236}">
                <a16:creationId xmlns:a16="http://schemas.microsoft.com/office/drawing/2014/main" id="{13CFB61A-AD8A-4215-8A76-9ABC86DD88C3}"/>
              </a:ext>
            </a:extLst>
          </p:cNvPr>
          <p:cNvSpPr>
            <a:spLocks noGrp="1"/>
          </p:cNvSpPr>
          <p:nvPr>
            <p:ph idx="1"/>
          </p:nvPr>
        </p:nvSpPr>
        <p:spPr/>
        <p:txBody>
          <a:bodyPr>
            <a:normAutofit fontScale="77500" lnSpcReduction="20000"/>
          </a:bodyPr>
          <a:lstStyle/>
          <a:p>
            <a:r>
              <a:rPr lang="zh-CN" altLang="en-US" dirty="0"/>
              <a:t>当客户端写数据到</a:t>
            </a:r>
            <a:r>
              <a:rPr lang="en-US" altLang="zh-CN" dirty="0"/>
              <a:t>HDFS</a:t>
            </a:r>
            <a:r>
              <a:rPr lang="zh-CN" altLang="en-US" dirty="0"/>
              <a:t>文件中时，如上所述，数据首先被写入本地文件中，假设</a:t>
            </a:r>
            <a:r>
              <a:rPr lang="en-US" altLang="zh-CN" dirty="0"/>
              <a:t>HDFS</a:t>
            </a:r>
            <a:r>
              <a:rPr lang="zh-CN" altLang="en-US" dirty="0"/>
              <a:t>文件的复制因子是</a:t>
            </a:r>
            <a:r>
              <a:rPr lang="en-US" altLang="zh-CN" dirty="0"/>
              <a:t>3</a:t>
            </a:r>
            <a:r>
              <a:rPr lang="zh-CN" altLang="en-US" dirty="0"/>
              <a:t>，当本地文件堆积到一块大小的数据，客户端从名字节点获得一个数据节点的列表。这个列表也包含存放数据块副本的数据节点。</a:t>
            </a:r>
            <a:endParaRPr lang="en-US" altLang="zh-CN" dirty="0"/>
          </a:p>
          <a:p>
            <a:r>
              <a:rPr lang="zh-CN" altLang="en-US" dirty="0"/>
              <a:t>当客户端刷新数据块到第一个数据节点。第一个数据节点开始以</a:t>
            </a:r>
            <a:r>
              <a:rPr lang="en-US" altLang="zh-CN" dirty="0"/>
              <a:t>4kb</a:t>
            </a:r>
            <a:r>
              <a:rPr lang="zh-CN" altLang="en-US" dirty="0"/>
              <a:t>为单元接收数据，将每一小块都写到本地库中，同时将每一小块都传送到列表中的第二个数据节点。同理，第二个数据节点将小块数据写入本地库中同时传给第三个数据节点，第三个数据节点直接写到本地库中。</a:t>
            </a:r>
            <a:endParaRPr lang="en-US" altLang="zh-CN" dirty="0"/>
          </a:p>
          <a:p>
            <a:r>
              <a:rPr lang="zh-CN" altLang="en-US" dirty="0"/>
              <a:t>一个数据节点在接前一个节点数据的同时，还可以将数据流水式传递给下一个节点，所以，数据是流水式地从一个数据节点传递到下一个。</a:t>
            </a:r>
          </a:p>
        </p:txBody>
      </p:sp>
    </p:spTree>
    <p:extLst>
      <p:ext uri="{BB962C8B-B14F-4D97-AF65-F5344CB8AC3E}">
        <p14:creationId xmlns:p14="http://schemas.microsoft.com/office/powerpoint/2010/main" val="37947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74672-1E11-4071-9D29-D41841C3FA80}"/>
              </a:ext>
            </a:extLst>
          </p:cNvPr>
          <p:cNvSpPr>
            <a:spLocks noGrp="1"/>
          </p:cNvSpPr>
          <p:nvPr>
            <p:ph type="title"/>
          </p:nvPr>
        </p:nvSpPr>
        <p:spPr/>
        <p:txBody>
          <a:bodyPr/>
          <a:lstStyle/>
          <a:p>
            <a:r>
              <a:rPr lang="zh-CN" altLang="en-US" dirty="0"/>
              <a:t>成绩评定</a:t>
            </a:r>
          </a:p>
        </p:txBody>
      </p:sp>
      <p:sp>
        <p:nvSpPr>
          <p:cNvPr id="3" name="内容占位符 2">
            <a:extLst>
              <a:ext uri="{FF2B5EF4-FFF2-40B4-BE49-F238E27FC236}">
                <a16:creationId xmlns:a16="http://schemas.microsoft.com/office/drawing/2014/main" id="{035C862E-C28C-4CA0-A827-FB73AA0EFD00}"/>
              </a:ext>
            </a:extLst>
          </p:cNvPr>
          <p:cNvSpPr>
            <a:spLocks noGrp="1"/>
          </p:cNvSpPr>
          <p:nvPr>
            <p:ph idx="1"/>
          </p:nvPr>
        </p:nvSpPr>
        <p:spPr/>
        <p:txBody>
          <a:bodyPr/>
          <a:lstStyle/>
          <a:p>
            <a:r>
              <a:rPr lang="zh-CN" altLang="en-US" dirty="0"/>
              <a:t>笔试 </a:t>
            </a:r>
            <a:r>
              <a:rPr lang="en-US" altLang="zh-CN" dirty="0"/>
              <a:t>(70</a:t>
            </a:r>
            <a:r>
              <a:rPr lang="zh-CN" altLang="en-US" dirty="0"/>
              <a:t>分</a:t>
            </a:r>
            <a:r>
              <a:rPr lang="en-US" altLang="zh-CN" dirty="0"/>
              <a:t>)</a:t>
            </a:r>
            <a:r>
              <a:rPr lang="zh-CN" altLang="en-US" dirty="0"/>
              <a:t>（时间待定）</a:t>
            </a:r>
            <a:endParaRPr lang="en-US" altLang="zh-CN" dirty="0"/>
          </a:p>
          <a:p>
            <a:r>
              <a:rPr lang="zh-CN" altLang="en-US" dirty="0"/>
              <a:t>平时成绩</a:t>
            </a:r>
            <a:r>
              <a:rPr lang="en-US" altLang="zh-CN" dirty="0"/>
              <a:t>(</a:t>
            </a:r>
            <a:r>
              <a:rPr lang="zh-CN" altLang="en-US" dirty="0"/>
              <a:t>实验报告</a:t>
            </a:r>
            <a:r>
              <a:rPr lang="en-US" altLang="zh-CN" dirty="0"/>
              <a:t>)30</a:t>
            </a:r>
            <a:r>
              <a:rPr lang="zh-CN" altLang="en-US" dirty="0"/>
              <a:t>分。</a:t>
            </a:r>
          </a:p>
          <a:p>
            <a:endParaRPr lang="zh-CN" altLang="en-US" dirty="0"/>
          </a:p>
        </p:txBody>
      </p:sp>
    </p:spTree>
    <p:extLst>
      <p:ext uri="{BB962C8B-B14F-4D97-AF65-F5344CB8AC3E}">
        <p14:creationId xmlns:p14="http://schemas.microsoft.com/office/powerpoint/2010/main" val="8947306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27776F9D-EF43-4422-B653-24B06818611D}"/>
              </a:ext>
            </a:extLst>
          </p:cNvPr>
          <p:cNvPicPr>
            <a:picLocks noChangeAspect="1"/>
          </p:cNvPicPr>
          <p:nvPr/>
        </p:nvPicPr>
        <p:blipFill rotWithShape="1">
          <a:blip r:embed="rId3"/>
          <a:srcRect t="8852" r="409" b="7049"/>
          <a:stretch/>
        </p:blipFill>
        <p:spPr>
          <a:xfrm>
            <a:off x="179512" y="980729"/>
            <a:ext cx="8640960" cy="4104456"/>
          </a:xfrm>
          <a:prstGeom prst="rect">
            <a:avLst/>
          </a:prstGeom>
        </p:spPr>
      </p:pic>
      <p:sp>
        <p:nvSpPr>
          <p:cNvPr id="9" name="标题 1">
            <a:extLst>
              <a:ext uri="{FF2B5EF4-FFF2-40B4-BE49-F238E27FC236}">
                <a16:creationId xmlns:a16="http://schemas.microsoft.com/office/drawing/2014/main" id="{41EB5079-55D6-4055-9881-396D406D194E}"/>
              </a:ext>
            </a:extLst>
          </p:cNvPr>
          <p:cNvSpPr>
            <a:spLocks noGrp="1"/>
          </p:cNvSpPr>
          <p:nvPr>
            <p:ph type="title"/>
          </p:nvPr>
        </p:nvSpPr>
        <p:spPr>
          <a:xfrm>
            <a:off x="467543" y="105431"/>
            <a:ext cx="8219257" cy="883965"/>
          </a:xfrm>
        </p:spPr>
        <p:txBody>
          <a:bodyPr/>
          <a:lstStyle/>
          <a:p>
            <a:r>
              <a:rPr lang="en-US" altLang="zh-CN" dirty="0"/>
              <a:t>HDFS</a:t>
            </a:r>
            <a:r>
              <a:rPr lang="zh-CN" altLang="en-US" dirty="0"/>
              <a:t>写流程</a:t>
            </a:r>
          </a:p>
        </p:txBody>
      </p:sp>
    </p:spTree>
    <p:extLst>
      <p:ext uri="{BB962C8B-B14F-4D97-AF65-F5344CB8AC3E}">
        <p14:creationId xmlns:p14="http://schemas.microsoft.com/office/powerpoint/2010/main" val="29641490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2A86BE-C5CD-45BB-B5B4-61C982A69425}"/>
              </a:ext>
            </a:extLst>
          </p:cNvPr>
          <p:cNvSpPr>
            <a:spLocks noGrp="1"/>
          </p:cNvSpPr>
          <p:nvPr>
            <p:ph type="title"/>
          </p:nvPr>
        </p:nvSpPr>
        <p:spPr/>
        <p:txBody>
          <a:bodyPr/>
          <a:lstStyle/>
          <a:p>
            <a:r>
              <a:rPr lang="zh-CN" altLang="en-US" dirty="0"/>
              <a:t>读流程</a:t>
            </a:r>
          </a:p>
        </p:txBody>
      </p:sp>
      <p:pic>
        <p:nvPicPr>
          <p:cNvPr id="6" name="内容占位符 5">
            <a:extLst>
              <a:ext uri="{FF2B5EF4-FFF2-40B4-BE49-F238E27FC236}">
                <a16:creationId xmlns:a16="http://schemas.microsoft.com/office/drawing/2014/main" id="{3F6F2709-EA00-4EA3-B3BE-F145228AE270}"/>
              </a:ext>
            </a:extLst>
          </p:cNvPr>
          <p:cNvPicPr>
            <a:picLocks noGrp="1" noChangeAspect="1"/>
          </p:cNvPicPr>
          <p:nvPr>
            <p:ph idx="1"/>
          </p:nvPr>
        </p:nvPicPr>
        <p:blipFill rotWithShape="1">
          <a:blip r:embed="rId3"/>
          <a:srcRect t="8054" b="6391"/>
          <a:stretch/>
        </p:blipFill>
        <p:spPr>
          <a:xfrm>
            <a:off x="446857" y="1340768"/>
            <a:ext cx="8229600" cy="3960440"/>
          </a:xfrm>
          <a:prstGeom prst="rect">
            <a:avLst/>
          </a:prstGeom>
        </p:spPr>
      </p:pic>
    </p:spTree>
    <p:extLst>
      <p:ext uri="{BB962C8B-B14F-4D97-AF65-F5344CB8AC3E}">
        <p14:creationId xmlns:p14="http://schemas.microsoft.com/office/powerpoint/2010/main" val="7166144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C68E7A-8592-48DC-BC47-360B02DC6341}"/>
              </a:ext>
            </a:extLst>
          </p:cNvPr>
          <p:cNvSpPr>
            <a:spLocks noGrp="1"/>
          </p:cNvSpPr>
          <p:nvPr>
            <p:ph type="title"/>
          </p:nvPr>
        </p:nvSpPr>
        <p:spPr/>
        <p:txBody>
          <a:bodyPr/>
          <a:lstStyle/>
          <a:p>
            <a:r>
              <a:rPr lang="zh-CN" altLang="en-US" dirty="0"/>
              <a:t>访问方式</a:t>
            </a:r>
            <a:r>
              <a:rPr lang="en-US" altLang="zh-CN" dirty="0"/>
              <a:t>(Accessibility)</a:t>
            </a:r>
            <a:endParaRPr lang="zh-CN" altLang="en-US" dirty="0"/>
          </a:p>
        </p:txBody>
      </p:sp>
      <p:sp>
        <p:nvSpPr>
          <p:cNvPr id="3" name="内容占位符 2">
            <a:extLst>
              <a:ext uri="{FF2B5EF4-FFF2-40B4-BE49-F238E27FC236}">
                <a16:creationId xmlns:a16="http://schemas.microsoft.com/office/drawing/2014/main" id="{589A3515-9C7E-4095-90D7-A8051AC8278D}"/>
              </a:ext>
            </a:extLst>
          </p:cNvPr>
          <p:cNvSpPr>
            <a:spLocks noGrp="1"/>
          </p:cNvSpPr>
          <p:nvPr>
            <p:ph idx="1"/>
          </p:nvPr>
        </p:nvSpPr>
        <p:spPr/>
        <p:txBody>
          <a:bodyPr>
            <a:normAutofit/>
          </a:bodyPr>
          <a:lstStyle/>
          <a:p>
            <a:r>
              <a:rPr lang="en-US" altLang="zh-CN" dirty="0" err="1"/>
              <a:t>DFSShell</a:t>
            </a:r>
            <a:r>
              <a:rPr lang="zh-CN" altLang="en-US" dirty="0"/>
              <a:t>：</a:t>
            </a:r>
            <a:r>
              <a:rPr lang="en-US" altLang="zh-CN" dirty="0"/>
              <a:t>HDFS</a:t>
            </a:r>
            <a:r>
              <a:rPr lang="zh-CN" altLang="en-US" dirty="0"/>
              <a:t>允许用户数据组织成文件和文件夹的方式，它提供一个叫</a:t>
            </a:r>
            <a:r>
              <a:rPr lang="en-US" altLang="zh-CN" dirty="0" err="1"/>
              <a:t>DFSShell</a:t>
            </a:r>
            <a:r>
              <a:rPr lang="zh-CN" altLang="en-US" dirty="0"/>
              <a:t>的接口，使用户可以和</a:t>
            </a:r>
            <a:r>
              <a:rPr lang="en-US" altLang="zh-CN" dirty="0"/>
              <a:t>HDFS</a:t>
            </a:r>
            <a:r>
              <a:rPr lang="zh-CN" altLang="en-US" dirty="0"/>
              <a:t>中的数据交互。命令集的语法跟</a:t>
            </a:r>
            <a:r>
              <a:rPr lang="en-US" altLang="zh-CN" dirty="0" err="1"/>
              <a:t>bash,csh</a:t>
            </a:r>
            <a:r>
              <a:rPr lang="zh-CN" altLang="en-US" dirty="0"/>
              <a:t>。</a:t>
            </a:r>
            <a:endParaRPr lang="en-US" altLang="zh-CN" dirty="0"/>
          </a:p>
          <a:p>
            <a:r>
              <a:rPr lang="en-US" altLang="zh-CN" dirty="0" err="1"/>
              <a:t>DFSAdmin</a:t>
            </a:r>
            <a:r>
              <a:rPr lang="zh-CN" altLang="en-US" dirty="0"/>
              <a:t>命令集是用于管理</a:t>
            </a:r>
            <a:r>
              <a:rPr lang="en-US" altLang="zh-CN" dirty="0" err="1"/>
              <a:t>dfs</a:t>
            </a:r>
            <a:r>
              <a:rPr lang="zh-CN" altLang="en-US" dirty="0"/>
              <a:t>集群的，这些命令只由</a:t>
            </a:r>
            <a:r>
              <a:rPr lang="en-US" altLang="zh-CN" dirty="0"/>
              <a:t>HDFS</a:t>
            </a:r>
            <a:r>
              <a:rPr lang="zh-CN" altLang="en-US" dirty="0"/>
              <a:t>管理员使用。</a:t>
            </a:r>
            <a:endParaRPr lang="en-US" altLang="zh-CN" dirty="0"/>
          </a:p>
          <a:p>
            <a:r>
              <a:rPr lang="zh-CN" altLang="en-US" dirty="0"/>
              <a:t>浏览器接口：典型的</a:t>
            </a:r>
            <a:r>
              <a:rPr lang="en-US" altLang="zh-CN" dirty="0"/>
              <a:t>HDFS</a:t>
            </a:r>
            <a:r>
              <a:rPr lang="zh-CN" altLang="en-US" dirty="0"/>
              <a:t>初始化配置了一个</a:t>
            </a:r>
            <a:r>
              <a:rPr lang="en-US" altLang="zh-CN" dirty="0"/>
              <a:t>web </a:t>
            </a:r>
            <a:r>
              <a:rPr lang="zh-CN" altLang="en-US" dirty="0"/>
              <a:t>服务，通过一个可配的</a:t>
            </a:r>
            <a:r>
              <a:rPr lang="en-US" altLang="zh-CN" dirty="0"/>
              <a:t>TCP</a:t>
            </a:r>
            <a:r>
              <a:rPr lang="zh-CN" altLang="en-US" dirty="0"/>
              <a:t>端口可以访问</a:t>
            </a:r>
            <a:r>
              <a:rPr lang="en-US" altLang="zh-CN" dirty="0"/>
              <a:t>HDFS</a:t>
            </a:r>
            <a:r>
              <a:rPr lang="zh-CN" altLang="en-US" dirty="0"/>
              <a:t>的命名空间。这就使得用户可以通过</a:t>
            </a:r>
            <a:r>
              <a:rPr lang="en-US" altLang="zh-CN" dirty="0"/>
              <a:t>web</a:t>
            </a:r>
            <a:r>
              <a:rPr lang="zh-CN" altLang="en-US" dirty="0"/>
              <a:t>浏览器去查看</a:t>
            </a:r>
            <a:r>
              <a:rPr lang="en-US" altLang="zh-CN" dirty="0"/>
              <a:t>HDFS</a:t>
            </a:r>
            <a:r>
              <a:rPr lang="zh-CN" altLang="en-US" dirty="0"/>
              <a:t>命名空间的内容。</a:t>
            </a:r>
            <a:endParaRPr lang="en-US" altLang="zh-CN" dirty="0"/>
          </a:p>
          <a:p>
            <a:r>
              <a:rPr lang="en-US" altLang="zh-CN" dirty="0"/>
              <a:t>Java </a:t>
            </a:r>
            <a:r>
              <a:rPr lang="en-US" altLang="zh-CN" dirty="0" err="1"/>
              <a:t>api</a:t>
            </a:r>
            <a:r>
              <a:rPr lang="zh-CN" altLang="en-US" dirty="0"/>
              <a:t>。</a:t>
            </a:r>
          </a:p>
        </p:txBody>
      </p:sp>
    </p:spTree>
    <p:extLst>
      <p:ext uri="{BB962C8B-B14F-4D97-AF65-F5344CB8AC3E}">
        <p14:creationId xmlns:p14="http://schemas.microsoft.com/office/powerpoint/2010/main" val="32012819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08EFA2-F6DF-498A-AAD8-D668DC3A882B}"/>
              </a:ext>
            </a:extLst>
          </p:cNvPr>
          <p:cNvSpPr>
            <a:spLocks noGrp="1"/>
          </p:cNvSpPr>
          <p:nvPr>
            <p:ph type="title"/>
          </p:nvPr>
        </p:nvSpPr>
        <p:spPr/>
        <p:txBody>
          <a:bodyPr/>
          <a:lstStyle/>
          <a:p>
            <a:r>
              <a:rPr lang="en-US" altLang="zh-CN" dirty="0" err="1"/>
              <a:t>DFSShell</a:t>
            </a:r>
            <a:r>
              <a:rPr lang="zh-CN" altLang="en-US" dirty="0"/>
              <a:t>示例</a:t>
            </a:r>
          </a:p>
        </p:txBody>
      </p:sp>
      <p:graphicFrame>
        <p:nvGraphicFramePr>
          <p:cNvPr id="4" name="内容占位符 3">
            <a:extLst>
              <a:ext uri="{FF2B5EF4-FFF2-40B4-BE49-F238E27FC236}">
                <a16:creationId xmlns:a16="http://schemas.microsoft.com/office/drawing/2014/main" id="{03D9AB02-8572-4C65-B37F-CA03DDB487D0}"/>
              </a:ext>
            </a:extLst>
          </p:cNvPr>
          <p:cNvGraphicFramePr>
            <a:graphicFrameLocks noGrp="1"/>
          </p:cNvGraphicFramePr>
          <p:nvPr>
            <p:ph idx="1"/>
            <p:extLst>
              <p:ext uri="{D42A27DB-BD31-4B8C-83A1-F6EECF244321}">
                <p14:modId xmlns:p14="http://schemas.microsoft.com/office/powerpoint/2010/main" val="2180573102"/>
              </p:ext>
            </p:extLst>
          </p:nvPr>
        </p:nvGraphicFramePr>
        <p:xfrm>
          <a:off x="611560" y="1844824"/>
          <a:ext cx="8075240" cy="2986128"/>
        </p:xfrm>
        <a:graphic>
          <a:graphicData uri="http://schemas.openxmlformats.org/drawingml/2006/table">
            <a:tbl>
              <a:tblPr/>
              <a:tblGrid>
                <a:gridCol w="3021945">
                  <a:extLst>
                    <a:ext uri="{9D8B030D-6E8A-4147-A177-3AD203B41FA5}">
                      <a16:colId xmlns:a16="http://schemas.microsoft.com/office/drawing/2014/main" val="3472937244"/>
                    </a:ext>
                  </a:extLst>
                </a:gridCol>
                <a:gridCol w="5053295">
                  <a:extLst>
                    <a:ext uri="{9D8B030D-6E8A-4147-A177-3AD203B41FA5}">
                      <a16:colId xmlns:a16="http://schemas.microsoft.com/office/drawing/2014/main" val="3971764027"/>
                    </a:ext>
                  </a:extLst>
                </a:gridCol>
              </a:tblGrid>
              <a:tr h="396779">
                <a:tc>
                  <a:txBody>
                    <a:bodyPr/>
                    <a:lstStyle/>
                    <a:p>
                      <a:pPr algn="l" fontAlgn="ctr" latinLnBrk="1"/>
                      <a:r>
                        <a:rPr lang="en-US" sz="2000" b="1" dirty="0">
                          <a:solidFill>
                            <a:srgbClr val="333333"/>
                          </a:solidFill>
                          <a:effectLst/>
                          <a:latin typeface="微软雅黑" panose="020B0503020204020204" pitchFamily="34" charset="-122"/>
                          <a:ea typeface="微软雅黑" panose="020B0503020204020204" pitchFamily="34" charset="-122"/>
                        </a:rPr>
                        <a:t>Action</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b="1" dirty="0">
                          <a:solidFill>
                            <a:srgbClr val="333333"/>
                          </a:solidFill>
                          <a:effectLst/>
                          <a:latin typeface="微软雅黑" panose="020B0503020204020204" pitchFamily="34" charset="-122"/>
                          <a:ea typeface="微软雅黑" panose="020B0503020204020204" pitchFamily="34" charset="-122"/>
                        </a:rPr>
                        <a:t>Command</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748468635"/>
                  </a:ext>
                </a:extLst>
              </a:tr>
              <a:tr h="899365">
                <a:tc>
                  <a:txBody>
                    <a:bodyPr/>
                    <a:lstStyle/>
                    <a:p>
                      <a:pPr algn="l" fontAlgn="ctr" latinLnBrk="1"/>
                      <a:r>
                        <a:rPr lang="zh-CN" altLang="en-US" dirty="0">
                          <a:solidFill>
                            <a:srgbClr val="333333"/>
                          </a:solidFill>
                          <a:effectLst/>
                          <a:latin typeface="微软雅黑" panose="020B0503020204020204" pitchFamily="34" charset="-122"/>
                          <a:ea typeface="微软雅黑" panose="020B0503020204020204" pitchFamily="34" charset="-122"/>
                        </a:rPr>
                        <a:t>创建目录 </a:t>
                      </a:r>
                      <a:r>
                        <a:rPr lang="en-US" altLang="zh-CN" dirty="0">
                          <a:solidFill>
                            <a:srgbClr val="333333"/>
                          </a:solidFill>
                          <a:effectLst/>
                          <a:latin typeface="微软雅黑" panose="020B0503020204020204" pitchFamily="34" charset="-122"/>
                          <a:ea typeface="微软雅黑" panose="020B0503020204020204" pitchFamily="34" charset="-122"/>
                        </a:rPr>
                        <a:t>/</a:t>
                      </a:r>
                      <a:r>
                        <a:rPr lang="en-US" dirty="0" err="1">
                          <a:solidFill>
                            <a:srgbClr val="333333"/>
                          </a:solidFill>
                          <a:effectLst/>
                          <a:latin typeface="微软雅黑" panose="020B0503020204020204" pitchFamily="34" charset="-122"/>
                          <a:ea typeface="微软雅黑" panose="020B0503020204020204" pitchFamily="34" charset="-122"/>
                        </a:rPr>
                        <a:t>foodir</a:t>
                      </a:r>
                      <a:endParaRPr lang="en-US" dirty="0">
                        <a:solidFill>
                          <a:srgbClr val="333333"/>
                        </a:solidFill>
                        <a:effectLst/>
                        <a:latin typeface="微软雅黑" panose="020B0503020204020204" pitchFamily="34" charset="-122"/>
                        <a:ea typeface="微软雅黑" panose="020B0503020204020204"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ltLang="zh-CN" dirty="0" err="1">
                          <a:solidFill>
                            <a:srgbClr val="333333"/>
                          </a:solidFill>
                          <a:effectLst/>
                          <a:latin typeface="微软雅黑" panose="020B0503020204020204" pitchFamily="34" charset="-122"/>
                          <a:ea typeface="微软雅黑" panose="020B0503020204020204" pitchFamily="34" charset="-122"/>
                        </a:rPr>
                        <a:t>hdfs</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mkdir</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foodir</a:t>
                      </a:r>
                      <a:endParaRPr lang="en-US" dirty="0">
                        <a:solidFill>
                          <a:srgbClr val="333333"/>
                        </a:solidFill>
                        <a:effectLst/>
                        <a:latin typeface="微软雅黑" panose="020B0503020204020204" pitchFamily="34" charset="-122"/>
                        <a:ea typeface="微软雅黑" panose="020B0503020204020204"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2394472704"/>
                  </a:ext>
                </a:extLst>
              </a:tr>
              <a:tr h="936104">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查看文件 </a:t>
                      </a:r>
                      <a:r>
                        <a:rPr lang="en-US" altLang="zh-CN">
                          <a:solidFill>
                            <a:srgbClr val="333333"/>
                          </a:solidFill>
                          <a:effectLst/>
                          <a:latin typeface="微软雅黑" panose="020B0503020204020204" pitchFamily="34" charset="-122"/>
                          <a:ea typeface="微软雅黑" panose="020B0503020204020204" pitchFamily="34" charset="-122"/>
                        </a:rPr>
                        <a:t>/</a:t>
                      </a:r>
                      <a:r>
                        <a:rPr lang="en-US">
                          <a:solidFill>
                            <a:srgbClr val="333333"/>
                          </a:solidFill>
                          <a:effectLst/>
                          <a:latin typeface="微软雅黑" panose="020B0503020204020204" pitchFamily="34" charset="-122"/>
                          <a:ea typeface="微软雅黑" panose="020B0503020204020204" pitchFamily="34" charset="-122"/>
                        </a:rPr>
                        <a:t>foodir/myfile.txt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err="1">
                          <a:solidFill>
                            <a:srgbClr val="333333"/>
                          </a:solidFill>
                          <a:effectLst/>
                          <a:latin typeface="微软雅黑" panose="020B0503020204020204" pitchFamily="34" charset="-122"/>
                          <a:ea typeface="微软雅黑" panose="020B0503020204020204" pitchFamily="34" charset="-122"/>
                        </a:rPr>
                        <a:t>hadoop</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t>
                      </a:r>
                      <a:r>
                        <a:rPr lang="en-US" dirty="0">
                          <a:solidFill>
                            <a:srgbClr val="333333"/>
                          </a:solidFill>
                          <a:effectLst/>
                          <a:latin typeface="微软雅黑" panose="020B0503020204020204" pitchFamily="34" charset="-122"/>
                          <a:ea typeface="微软雅黑" panose="020B0503020204020204" pitchFamily="34" charset="-122"/>
                        </a:rPr>
                        <a:t> -cat /</a:t>
                      </a:r>
                      <a:r>
                        <a:rPr lang="en-US" dirty="0" err="1">
                          <a:solidFill>
                            <a:srgbClr val="333333"/>
                          </a:solidFill>
                          <a:effectLst/>
                          <a:latin typeface="微软雅黑" panose="020B0503020204020204" pitchFamily="34" charset="-122"/>
                          <a:ea typeface="微软雅黑" panose="020B0503020204020204" pitchFamily="34" charset="-122"/>
                        </a:rPr>
                        <a:t>foodir</a:t>
                      </a:r>
                      <a:r>
                        <a:rPr lang="en-US" dirty="0">
                          <a:solidFill>
                            <a:srgbClr val="333333"/>
                          </a:solidFill>
                          <a:effectLst/>
                          <a:latin typeface="微软雅黑" panose="020B0503020204020204" pitchFamily="34" charset="-122"/>
                          <a:ea typeface="微软雅黑" panose="020B0503020204020204" pitchFamily="34" charset="-122"/>
                        </a:rPr>
                        <a:t>/myfile.txt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58465152"/>
                  </a:ext>
                </a:extLst>
              </a:tr>
              <a:tr h="753880">
                <a:tc>
                  <a:txBody>
                    <a:bodyPr/>
                    <a:lstStyle/>
                    <a:p>
                      <a:pPr algn="l" fontAlgn="ctr" latinLnBrk="1"/>
                      <a:r>
                        <a:rPr lang="zh-CN" altLang="en-US" dirty="0">
                          <a:solidFill>
                            <a:srgbClr val="333333"/>
                          </a:solidFill>
                          <a:effectLst/>
                          <a:latin typeface="微软雅黑" panose="020B0503020204020204" pitchFamily="34" charset="-122"/>
                          <a:ea typeface="微软雅黑" panose="020B0503020204020204" pitchFamily="34" charset="-122"/>
                        </a:rPr>
                        <a:t>删除文件</a:t>
                      </a:r>
                      <a:r>
                        <a:rPr lang="en-US" altLang="zh-CN" dirty="0">
                          <a:solidFill>
                            <a:srgbClr val="333333"/>
                          </a:solidFill>
                          <a:effectLst/>
                          <a:latin typeface="微软雅黑" panose="020B0503020204020204" pitchFamily="34" charset="-122"/>
                          <a:ea typeface="微软雅黑" panose="020B0503020204020204" pitchFamily="34" charset="-122"/>
                        </a:rPr>
                        <a:t>/</a:t>
                      </a:r>
                      <a:r>
                        <a:rPr lang="en-US" dirty="0" err="1">
                          <a:solidFill>
                            <a:srgbClr val="333333"/>
                          </a:solidFill>
                          <a:effectLst/>
                          <a:latin typeface="微软雅黑" panose="020B0503020204020204" pitchFamily="34" charset="-122"/>
                          <a:ea typeface="微软雅黑" panose="020B0503020204020204" pitchFamily="34" charset="-122"/>
                        </a:rPr>
                        <a:t>foodir</a:t>
                      </a:r>
                      <a:r>
                        <a:rPr lang="en-US" dirty="0">
                          <a:solidFill>
                            <a:srgbClr val="333333"/>
                          </a:solidFill>
                          <a:effectLst/>
                          <a:latin typeface="微软雅黑" panose="020B0503020204020204" pitchFamily="34" charset="-122"/>
                          <a:ea typeface="微软雅黑" panose="020B0503020204020204" pitchFamily="34" charset="-122"/>
                        </a:rPr>
                        <a:t>/myfile.txt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err="1">
                          <a:solidFill>
                            <a:srgbClr val="333333"/>
                          </a:solidFill>
                          <a:effectLst/>
                          <a:latin typeface="微软雅黑" panose="020B0503020204020204" pitchFamily="34" charset="-122"/>
                          <a:ea typeface="微软雅黑" panose="020B0503020204020204" pitchFamily="34" charset="-122"/>
                        </a:rPr>
                        <a:t>hadoop</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t>
                      </a:r>
                      <a:r>
                        <a:rPr lang="en-US" dirty="0">
                          <a:solidFill>
                            <a:srgbClr val="333333"/>
                          </a:solidFill>
                          <a:effectLst/>
                          <a:latin typeface="微软雅黑" panose="020B0503020204020204" pitchFamily="34" charset="-122"/>
                          <a:ea typeface="微软雅黑" panose="020B0503020204020204" pitchFamily="34" charset="-122"/>
                        </a:rPr>
                        <a:t> -rm /</a:t>
                      </a:r>
                      <a:r>
                        <a:rPr lang="en-US" dirty="0" err="1">
                          <a:solidFill>
                            <a:srgbClr val="333333"/>
                          </a:solidFill>
                          <a:effectLst/>
                          <a:latin typeface="微软雅黑" panose="020B0503020204020204" pitchFamily="34" charset="-122"/>
                          <a:ea typeface="微软雅黑" panose="020B0503020204020204" pitchFamily="34" charset="-122"/>
                        </a:rPr>
                        <a:t>foodir</a:t>
                      </a:r>
                      <a:r>
                        <a:rPr lang="en-US" dirty="0">
                          <a:solidFill>
                            <a:srgbClr val="333333"/>
                          </a:solidFill>
                          <a:effectLst/>
                          <a:latin typeface="微软雅黑" panose="020B0503020204020204" pitchFamily="34" charset="-122"/>
                          <a:ea typeface="微软雅黑" panose="020B0503020204020204" pitchFamily="34" charset="-122"/>
                        </a:rPr>
                        <a:t> myfile.txt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3276301851"/>
                  </a:ext>
                </a:extLst>
              </a:tr>
            </a:tbl>
          </a:graphicData>
        </a:graphic>
      </p:graphicFrame>
    </p:spTree>
    <p:extLst>
      <p:ext uri="{BB962C8B-B14F-4D97-AF65-F5344CB8AC3E}">
        <p14:creationId xmlns:p14="http://schemas.microsoft.com/office/powerpoint/2010/main" val="1995585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3D148C-0FE0-4664-B65B-83328B332011}"/>
              </a:ext>
            </a:extLst>
          </p:cNvPr>
          <p:cNvSpPr>
            <a:spLocks noGrp="1"/>
          </p:cNvSpPr>
          <p:nvPr>
            <p:ph type="title"/>
          </p:nvPr>
        </p:nvSpPr>
        <p:spPr/>
        <p:txBody>
          <a:bodyPr/>
          <a:lstStyle/>
          <a:p>
            <a:r>
              <a:rPr lang="en-US" altLang="zh-CN" dirty="0" err="1"/>
              <a:t>DFSAdmin</a:t>
            </a:r>
            <a:r>
              <a:rPr lang="zh-CN" altLang="en-US" dirty="0"/>
              <a:t>示例</a:t>
            </a:r>
          </a:p>
        </p:txBody>
      </p:sp>
      <p:graphicFrame>
        <p:nvGraphicFramePr>
          <p:cNvPr id="4" name="内容占位符 3">
            <a:extLst>
              <a:ext uri="{FF2B5EF4-FFF2-40B4-BE49-F238E27FC236}">
                <a16:creationId xmlns:a16="http://schemas.microsoft.com/office/drawing/2014/main" id="{1C4FB677-9932-4E2F-A55E-D9D7DDA99447}"/>
              </a:ext>
            </a:extLst>
          </p:cNvPr>
          <p:cNvGraphicFramePr>
            <a:graphicFrameLocks noGrp="1"/>
          </p:cNvGraphicFramePr>
          <p:nvPr>
            <p:ph idx="1"/>
            <p:extLst>
              <p:ext uri="{D42A27DB-BD31-4B8C-83A1-F6EECF244321}">
                <p14:modId xmlns:p14="http://schemas.microsoft.com/office/powerpoint/2010/main" val="3812305488"/>
              </p:ext>
            </p:extLst>
          </p:nvPr>
        </p:nvGraphicFramePr>
        <p:xfrm>
          <a:off x="467543" y="1916832"/>
          <a:ext cx="8219257" cy="3024337"/>
        </p:xfrm>
        <a:graphic>
          <a:graphicData uri="http://schemas.openxmlformats.org/drawingml/2006/table">
            <a:tbl>
              <a:tblPr/>
              <a:tblGrid>
                <a:gridCol w="3075840">
                  <a:extLst>
                    <a:ext uri="{9D8B030D-6E8A-4147-A177-3AD203B41FA5}">
                      <a16:colId xmlns:a16="http://schemas.microsoft.com/office/drawing/2014/main" val="1364259198"/>
                    </a:ext>
                  </a:extLst>
                </a:gridCol>
                <a:gridCol w="5143417">
                  <a:extLst>
                    <a:ext uri="{9D8B030D-6E8A-4147-A177-3AD203B41FA5}">
                      <a16:colId xmlns:a16="http://schemas.microsoft.com/office/drawing/2014/main" val="2305183659"/>
                    </a:ext>
                  </a:extLst>
                </a:gridCol>
              </a:tblGrid>
              <a:tr h="451393">
                <a:tc>
                  <a:txBody>
                    <a:bodyPr/>
                    <a:lstStyle/>
                    <a:p>
                      <a:pPr algn="l" fontAlgn="ctr" latinLnBrk="1"/>
                      <a:r>
                        <a:rPr lang="en-US" b="1" dirty="0">
                          <a:solidFill>
                            <a:srgbClr val="333333"/>
                          </a:solidFill>
                          <a:effectLst/>
                          <a:latin typeface="微软雅黑" panose="020B0503020204020204" pitchFamily="34" charset="-122"/>
                          <a:ea typeface="微软雅黑" panose="020B0503020204020204" pitchFamily="34" charset="-122"/>
                        </a:rPr>
                        <a:t>Action</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b="1" dirty="0">
                          <a:solidFill>
                            <a:srgbClr val="333333"/>
                          </a:solidFill>
                          <a:effectLst/>
                          <a:latin typeface="微软雅黑" panose="020B0503020204020204" pitchFamily="34" charset="-122"/>
                          <a:ea typeface="微软雅黑" panose="020B0503020204020204" pitchFamily="34" charset="-122"/>
                        </a:rPr>
                        <a:t>Command</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461959275"/>
                  </a:ext>
                </a:extLst>
              </a:tr>
              <a:tr h="857648">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将集群设置成安全模式</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solidFill>
                            <a:srgbClr val="333333"/>
                          </a:solidFill>
                          <a:effectLst/>
                          <a:latin typeface="微软雅黑" panose="020B0503020204020204" pitchFamily="34" charset="-122"/>
                          <a:ea typeface="微软雅黑" panose="020B0503020204020204" pitchFamily="34" charset="-122"/>
                        </a:rPr>
                        <a:t>bin/hadoop dfsadmin -safemode enter</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146655438"/>
                  </a:ext>
                </a:extLst>
              </a:tr>
              <a:tr h="857648">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产生一个数据节点的列表</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a:solidFill>
                            <a:srgbClr val="333333"/>
                          </a:solidFill>
                          <a:effectLst/>
                          <a:latin typeface="微软雅黑" panose="020B0503020204020204" pitchFamily="34" charset="-122"/>
                          <a:ea typeface="微软雅黑" panose="020B0503020204020204" pitchFamily="34" charset="-122"/>
                        </a:rPr>
                        <a:t>bin/hadoop dfsadmin -report</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629501373"/>
                  </a:ext>
                </a:extLst>
              </a:tr>
              <a:tr h="857648">
                <a:tc>
                  <a:txBody>
                    <a:bodyPr/>
                    <a:lstStyle/>
                    <a:p>
                      <a:pPr algn="l" fontAlgn="ctr" latinLnBrk="1"/>
                      <a:r>
                        <a:rPr lang="zh-CN" altLang="en-US">
                          <a:solidFill>
                            <a:srgbClr val="333333"/>
                          </a:solidFill>
                          <a:effectLst/>
                          <a:latin typeface="微软雅黑" panose="020B0503020204020204" pitchFamily="34" charset="-122"/>
                          <a:ea typeface="微软雅黑" panose="020B0503020204020204" pitchFamily="34" charset="-122"/>
                        </a:rPr>
                        <a:t>去掉一个数据节点</a:t>
                      </a: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tc>
                  <a:txBody>
                    <a:bodyPr/>
                    <a:lstStyle/>
                    <a:p>
                      <a:pPr algn="l" fontAlgn="ctr" latinLnBrk="1"/>
                      <a:r>
                        <a:rPr lang="en-US" dirty="0">
                          <a:solidFill>
                            <a:srgbClr val="333333"/>
                          </a:solidFill>
                          <a:effectLst/>
                          <a:latin typeface="微软雅黑" panose="020B0503020204020204" pitchFamily="34" charset="-122"/>
                          <a:ea typeface="微软雅黑" panose="020B0503020204020204" pitchFamily="34" charset="-122"/>
                        </a:rPr>
                        <a:t>bin/</a:t>
                      </a:r>
                      <a:r>
                        <a:rPr lang="en-US" dirty="0" err="1">
                          <a:solidFill>
                            <a:srgbClr val="333333"/>
                          </a:solidFill>
                          <a:effectLst/>
                          <a:latin typeface="微软雅黑" panose="020B0503020204020204" pitchFamily="34" charset="-122"/>
                          <a:ea typeface="微软雅黑" panose="020B0503020204020204" pitchFamily="34" charset="-122"/>
                        </a:rPr>
                        <a:t>hadoop</a:t>
                      </a:r>
                      <a:r>
                        <a:rPr lang="en-US" dirty="0">
                          <a:solidFill>
                            <a:srgbClr val="333333"/>
                          </a:solidFill>
                          <a:effectLst/>
                          <a:latin typeface="微软雅黑" panose="020B0503020204020204" pitchFamily="34" charset="-122"/>
                          <a:ea typeface="微软雅黑" panose="020B0503020204020204" pitchFamily="34" charset="-122"/>
                        </a:rPr>
                        <a:t> </a:t>
                      </a:r>
                      <a:r>
                        <a:rPr lang="en-US" dirty="0" err="1">
                          <a:solidFill>
                            <a:srgbClr val="333333"/>
                          </a:solidFill>
                          <a:effectLst/>
                          <a:latin typeface="微软雅黑" panose="020B0503020204020204" pitchFamily="34" charset="-122"/>
                          <a:ea typeface="微软雅黑" panose="020B0503020204020204" pitchFamily="34" charset="-122"/>
                        </a:rPr>
                        <a:t>dfsadmin</a:t>
                      </a:r>
                      <a:r>
                        <a:rPr lang="en-US" dirty="0">
                          <a:solidFill>
                            <a:srgbClr val="333333"/>
                          </a:solidFill>
                          <a:effectLst/>
                          <a:latin typeface="微软雅黑" panose="020B0503020204020204" pitchFamily="34" charset="-122"/>
                          <a:ea typeface="微软雅黑" panose="020B0503020204020204" pitchFamily="34" charset="-122"/>
                        </a:rPr>
                        <a:t> -decommission </a:t>
                      </a:r>
                      <a:r>
                        <a:rPr lang="en-US" dirty="0" err="1">
                          <a:solidFill>
                            <a:srgbClr val="333333"/>
                          </a:solidFill>
                          <a:effectLst/>
                          <a:latin typeface="微软雅黑" panose="020B0503020204020204" pitchFamily="34" charset="-122"/>
                          <a:ea typeface="微软雅黑" panose="020B0503020204020204" pitchFamily="34" charset="-122"/>
                        </a:rPr>
                        <a:t>datanodename</a:t>
                      </a:r>
                      <a:endParaRPr lang="en-US" dirty="0">
                        <a:solidFill>
                          <a:srgbClr val="333333"/>
                        </a:solidFill>
                        <a:effectLst/>
                        <a:latin typeface="微软雅黑" panose="020B0503020204020204" pitchFamily="34" charset="-122"/>
                        <a:ea typeface="微软雅黑" panose="020B0503020204020204" pitchFamily="34" charset="-122"/>
                      </a:endParaRPr>
                    </a:p>
                  </a:txBody>
                  <a:tcPr marL="76200" marR="76200" marT="15240" marB="15240" anchor="ctr">
                    <a:lnL w="7620" cap="flat" cmpd="sng" algn="ctr">
                      <a:solidFill>
                        <a:srgbClr val="E6E6E6"/>
                      </a:solidFill>
                      <a:prstDash val="solid"/>
                      <a:round/>
                      <a:headEnd type="none" w="med" len="med"/>
                      <a:tailEnd type="none" w="med" len="med"/>
                    </a:lnL>
                    <a:lnR w="7620" cap="flat" cmpd="sng" algn="ctr">
                      <a:solidFill>
                        <a:srgbClr val="E6E6E6"/>
                      </a:solidFill>
                      <a:prstDash val="solid"/>
                      <a:round/>
                      <a:headEnd type="none" w="med" len="med"/>
                      <a:tailEnd type="none" w="med" len="med"/>
                    </a:lnR>
                    <a:lnT w="7620" cap="flat" cmpd="sng" algn="ctr">
                      <a:solidFill>
                        <a:srgbClr val="E6E6E6"/>
                      </a:solidFill>
                      <a:prstDash val="solid"/>
                      <a:round/>
                      <a:headEnd type="none" w="med" len="med"/>
                      <a:tailEnd type="none" w="med" len="med"/>
                    </a:lnT>
                    <a:lnB w="7620" cap="flat" cmpd="sng" algn="ctr">
                      <a:solidFill>
                        <a:srgbClr val="E6E6E6"/>
                      </a:solidFill>
                      <a:prstDash val="solid"/>
                      <a:round/>
                      <a:headEnd type="none" w="med" len="med"/>
                      <a:tailEnd type="none" w="med" len="med"/>
                    </a:lnB>
                    <a:solidFill>
                      <a:srgbClr val="FFFFFF"/>
                    </a:solidFill>
                  </a:tcPr>
                </a:tc>
                <a:extLst>
                  <a:ext uri="{0D108BD9-81ED-4DB2-BD59-A6C34878D82A}">
                    <a16:rowId xmlns:a16="http://schemas.microsoft.com/office/drawing/2014/main" val="69941819"/>
                  </a:ext>
                </a:extLst>
              </a:tr>
            </a:tbl>
          </a:graphicData>
        </a:graphic>
      </p:graphicFrame>
    </p:spTree>
    <p:extLst>
      <p:ext uri="{BB962C8B-B14F-4D97-AF65-F5344CB8AC3E}">
        <p14:creationId xmlns:p14="http://schemas.microsoft.com/office/powerpoint/2010/main" val="40244007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A03CD5-7355-480E-B5F4-EC7FD2F9124E}"/>
              </a:ext>
            </a:extLst>
          </p:cNvPr>
          <p:cNvSpPr>
            <a:spLocks noGrp="1"/>
          </p:cNvSpPr>
          <p:nvPr>
            <p:ph type="title"/>
          </p:nvPr>
        </p:nvSpPr>
        <p:spPr/>
        <p:txBody>
          <a:bodyPr/>
          <a:lstStyle/>
          <a:p>
            <a:r>
              <a:rPr lang="en-US" altLang="zh-CN" dirty="0"/>
              <a:t>HDFS</a:t>
            </a:r>
            <a:r>
              <a:rPr lang="zh-CN" altLang="en-US" dirty="0"/>
              <a:t>的文件读取解析</a:t>
            </a:r>
          </a:p>
        </p:txBody>
      </p:sp>
      <p:pic>
        <p:nvPicPr>
          <p:cNvPr id="6" name="图片 5">
            <a:extLst>
              <a:ext uri="{FF2B5EF4-FFF2-40B4-BE49-F238E27FC236}">
                <a16:creationId xmlns:a16="http://schemas.microsoft.com/office/drawing/2014/main" id="{FBF7E7E9-7C74-4636-9F78-B8189A22675F}"/>
              </a:ext>
            </a:extLst>
          </p:cNvPr>
          <p:cNvPicPr>
            <a:picLocks noChangeAspect="1"/>
          </p:cNvPicPr>
          <p:nvPr/>
        </p:nvPicPr>
        <p:blipFill>
          <a:blip r:embed="rId2"/>
          <a:stretch>
            <a:fillRect/>
          </a:stretch>
        </p:blipFill>
        <p:spPr>
          <a:xfrm>
            <a:off x="88425" y="989396"/>
            <a:ext cx="8967150" cy="1268338"/>
          </a:xfrm>
          <a:prstGeom prst="rect">
            <a:avLst/>
          </a:prstGeom>
        </p:spPr>
      </p:pic>
      <p:pic>
        <p:nvPicPr>
          <p:cNvPr id="7" name="图片 6">
            <a:extLst>
              <a:ext uri="{FF2B5EF4-FFF2-40B4-BE49-F238E27FC236}">
                <a16:creationId xmlns:a16="http://schemas.microsoft.com/office/drawing/2014/main" id="{F792F38B-2E07-457B-A1B0-3FD901FFE0F5}"/>
              </a:ext>
            </a:extLst>
          </p:cNvPr>
          <p:cNvPicPr>
            <a:picLocks noChangeAspect="1"/>
          </p:cNvPicPr>
          <p:nvPr/>
        </p:nvPicPr>
        <p:blipFill>
          <a:blip r:embed="rId3"/>
          <a:stretch>
            <a:fillRect/>
          </a:stretch>
        </p:blipFill>
        <p:spPr>
          <a:xfrm>
            <a:off x="26777" y="2257734"/>
            <a:ext cx="7221647" cy="4600266"/>
          </a:xfrm>
          <a:prstGeom prst="rect">
            <a:avLst/>
          </a:prstGeom>
        </p:spPr>
      </p:pic>
    </p:spTree>
    <p:extLst>
      <p:ext uri="{BB962C8B-B14F-4D97-AF65-F5344CB8AC3E}">
        <p14:creationId xmlns:p14="http://schemas.microsoft.com/office/powerpoint/2010/main" val="26611582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FC6AC-D804-4EBA-A4B1-CD80EBA2DE1C}"/>
              </a:ext>
            </a:extLst>
          </p:cNvPr>
          <p:cNvSpPr>
            <a:spLocks noGrp="1"/>
          </p:cNvSpPr>
          <p:nvPr>
            <p:ph type="title"/>
          </p:nvPr>
        </p:nvSpPr>
        <p:spPr/>
        <p:txBody>
          <a:bodyPr/>
          <a:lstStyle/>
          <a:p>
            <a:r>
              <a:rPr lang="en-US" altLang="zh-CN" dirty="0"/>
              <a:t>Hadoop MapReduce</a:t>
            </a:r>
            <a:r>
              <a:rPr lang="zh-CN" altLang="en-US" dirty="0"/>
              <a:t>是什么</a:t>
            </a:r>
          </a:p>
        </p:txBody>
      </p:sp>
      <p:sp>
        <p:nvSpPr>
          <p:cNvPr id="3" name="内容占位符 2">
            <a:extLst>
              <a:ext uri="{FF2B5EF4-FFF2-40B4-BE49-F238E27FC236}">
                <a16:creationId xmlns:a16="http://schemas.microsoft.com/office/drawing/2014/main" id="{2C46B62E-5718-409C-8044-FA6545277BE4}"/>
              </a:ext>
            </a:extLst>
          </p:cNvPr>
          <p:cNvSpPr>
            <a:spLocks noGrp="1"/>
          </p:cNvSpPr>
          <p:nvPr>
            <p:ph idx="1"/>
          </p:nvPr>
        </p:nvSpPr>
        <p:spPr/>
        <p:txBody>
          <a:bodyPr/>
          <a:lstStyle/>
          <a:p>
            <a:r>
              <a:rPr lang="en-US" altLang="zh-CN" dirty="0"/>
              <a:t>Hadoop MapReduce</a:t>
            </a:r>
            <a:r>
              <a:rPr lang="zh-CN" altLang="en-US" dirty="0"/>
              <a:t>是一个</a:t>
            </a:r>
            <a:r>
              <a:rPr lang="zh-CN" altLang="en-US" b="1" dirty="0">
                <a:solidFill>
                  <a:srgbClr val="FF0000"/>
                </a:solidFill>
              </a:rPr>
              <a:t>软件框架</a:t>
            </a:r>
            <a:r>
              <a:rPr lang="zh-CN" altLang="en-US" dirty="0"/>
              <a:t>，基于该框架能够容易地编写应用程序，这些应用程序能够运行在由上千个商用机器组成的大集群上，并以一种可靠的，具有</a:t>
            </a:r>
            <a:r>
              <a:rPr lang="zh-CN" altLang="en-US" b="1" dirty="0">
                <a:solidFill>
                  <a:srgbClr val="FF0000"/>
                </a:solidFill>
              </a:rPr>
              <a:t>容错</a:t>
            </a:r>
            <a:r>
              <a:rPr lang="zh-CN" altLang="en-US" dirty="0"/>
              <a:t>能力的方式</a:t>
            </a:r>
            <a:r>
              <a:rPr lang="zh-CN" altLang="en-US" b="1" dirty="0">
                <a:solidFill>
                  <a:srgbClr val="FF0000"/>
                </a:solidFill>
              </a:rPr>
              <a:t>并行地处理</a:t>
            </a:r>
            <a:r>
              <a:rPr lang="zh-CN" altLang="en-US" dirty="0"/>
              <a:t>上</a:t>
            </a:r>
            <a:r>
              <a:rPr lang="en-US" altLang="zh-CN" dirty="0"/>
              <a:t>TB</a:t>
            </a:r>
            <a:r>
              <a:rPr lang="zh-CN" altLang="en-US" dirty="0"/>
              <a:t>级别的</a:t>
            </a:r>
            <a:r>
              <a:rPr lang="zh-CN" altLang="en-US" b="1" dirty="0">
                <a:solidFill>
                  <a:srgbClr val="FF0000"/>
                </a:solidFill>
              </a:rPr>
              <a:t>海量数据集</a:t>
            </a:r>
            <a:r>
              <a:rPr lang="zh-CN" altLang="en-US" dirty="0"/>
              <a:t>。</a:t>
            </a:r>
          </a:p>
        </p:txBody>
      </p:sp>
    </p:spTree>
    <p:extLst>
      <p:ext uri="{BB962C8B-B14F-4D97-AF65-F5344CB8AC3E}">
        <p14:creationId xmlns:p14="http://schemas.microsoft.com/office/powerpoint/2010/main" val="2749516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22238-B267-4038-8203-F38DD683ADB8}"/>
              </a:ext>
            </a:extLst>
          </p:cNvPr>
          <p:cNvSpPr>
            <a:spLocks noGrp="1"/>
          </p:cNvSpPr>
          <p:nvPr>
            <p:ph type="title"/>
          </p:nvPr>
        </p:nvSpPr>
        <p:spPr/>
        <p:txBody>
          <a:bodyPr/>
          <a:lstStyle/>
          <a:p>
            <a:r>
              <a:rPr lang="en-US" altLang="zh-CN" dirty="0"/>
              <a:t>MapReduce</a:t>
            </a:r>
            <a:r>
              <a:rPr lang="zh-CN" altLang="en-US" dirty="0"/>
              <a:t>之词频统计分析</a:t>
            </a:r>
          </a:p>
        </p:txBody>
      </p:sp>
      <p:pic>
        <p:nvPicPr>
          <p:cNvPr id="4" name="内容占位符 3">
            <a:extLst>
              <a:ext uri="{FF2B5EF4-FFF2-40B4-BE49-F238E27FC236}">
                <a16:creationId xmlns:a16="http://schemas.microsoft.com/office/drawing/2014/main" id="{F86AA740-7EC4-4435-B5FB-609D9BFD82A6}"/>
              </a:ext>
            </a:extLst>
          </p:cNvPr>
          <p:cNvPicPr>
            <a:picLocks noGrp="1" noChangeAspect="1"/>
          </p:cNvPicPr>
          <p:nvPr>
            <p:ph idx="1"/>
          </p:nvPr>
        </p:nvPicPr>
        <p:blipFill>
          <a:blip r:embed="rId3"/>
          <a:stretch>
            <a:fillRect/>
          </a:stretch>
        </p:blipFill>
        <p:spPr>
          <a:xfrm>
            <a:off x="683567" y="1556792"/>
            <a:ext cx="8058139" cy="3816424"/>
          </a:xfrm>
          <a:prstGeom prst="rect">
            <a:avLst/>
          </a:prstGeom>
        </p:spPr>
      </p:pic>
    </p:spTree>
    <p:extLst>
      <p:ext uri="{BB962C8B-B14F-4D97-AF65-F5344CB8AC3E}">
        <p14:creationId xmlns:p14="http://schemas.microsoft.com/office/powerpoint/2010/main" val="25033535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989A14-2841-4886-8E65-CBA426FD3340}"/>
              </a:ext>
            </a:extLst>
          </p:cNvPr>
          <p:cNvSpPr>
            <a:spLocks noGrp="1"/>
          </p:cNvSpPr>
          <p:nvPr>
            <p:ph type="title"/>
          </p:nvPr>
        </p:nvSpPr>
        <p:spPr/>
        <p:txBody>
          <a:bodyPr/>
          <a:lstStyle/>
          <a:p>
            <a:r>
              <a:rPr lang="en-US" altLang="zh-CN" dirty="0"/>
              <a:t>MapReduce</a:t>
            </a:r>
            <a:r>
              <a:rPr lang="zh-CN" altLang="en-US" dirty="0"/>
              <a:t>的处理流程</a:t>
            </a:r>
          </a:p>
        </p:txBody>
      </p:sp>
      <p:pic>
        <p:nvPicPr>
          <p:cNvPr id="8" name="内容占位符 7">
            <a:extLst>
              <a:ext uri="{FF2B5EF4-FFF2-40B4-BE49-F238E27FC236}">
                <a16:creationId xmlns:a16="http://schemas.microsoft.com/office/drawing/2014/main" id="{EA207994-35D0-4883-8CA3-E3533EA571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3528" y="1052736"/>
            <a:ext cx="8229600" cy="4572000"/>
          </a:xfrm>
        </p:spPr>
      </p:pic>
    </p:spTree>
    <p:extLst>
      <p:ext uri="{BB962C8B-B14F-4D97-AF65-F5344CB8AC3E}">
        <p14:creationId xmlns:p14="http://schemas.microsoft.com/office/powerpoint/2010/main" val="35466791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0765E-1E7F-4118-B3CE-24EDA34D121C}"/>
              </a:ext>
            </a:extLst>
          </p:cNvPr>
          <p:cNvSpPr>
            <a:spLocks noGrp="1"/>
          </p:cNvSpPr>
          <p:nvPr>
            <p:ph type="title"/>
          </p:nvPr>
        </p:nvSpPr>
        <p:spPr/>
        <p:txBody>
          <a:bodyPr/>
          <a:lstStyle/>
          <a:p>
            <a:r>
              <a:rPr lang="zh-CN" altLang="en-US" dirty="0"/>
              <a:t>倒排索引</a:t>
            </a:r>
          </a:p>
        </p:txBody>
      </p:sp>
      <p:pic>
        <p:nvPicPr>
          <p:cNvPr id="4" name="内容占位符 3">
            <a:extLst>
              <a:ext uri="{FF2B5EF4-FFF2-40B4-BE49-F238E27FC236}">
                <a16:creationId xmlns:a16="http://schemas.microsoft.com/office/drawing/2014/main" id="{253C59D8-BA1F-455C-AB41-93A58B80142A}"/>
              </a:ext>
            </a:extLst>
          </p:cNvPr>
          <p:cNvPicPr>
            <a:picLocks noGrp="1" noChangeAspect="1"/>
          </p:cNvPicPr>
          <p:nvPr>
            <p:ph idx="1"/>
          </p:nvPr>
        </p:nvPicPr>
        <p:blipFill>
          <a:blip r:embed="rId2"/>
          <a:stretch>
            <a:fillRect/>
          </a:stretch>
        </p:blipFill>
        <p:spPr>
          <a:xfrm>
            <a:off x="539552" y="2132856"/>
            <a:ext cx="8229600" cy="2340620"/>
          </a:xfrm>
          <a:prstGeom prst="rect">
            <a:avLst/>
          </a:prstGeom>
        </p:spPr>
      </p:pic>
    </p:spTree>
    <p:extLst>
      <p:ext uri="{BB962C8B-B14F-4D97-AF65-F5344CB8AC3E}">
        <p14:creationId xmlns:p14="http://schemas.microsoft.com/office/powerpoint/2010/main" val="33457912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5378D-001C-44B3-A42E-99D4CD537C84}"/>
              </a:ext>
            </a:extLst>
          </p:cNvPr>
          <p:cNvSpPr>
            <a:spLocks noGrp="1"/>
          </p:cNvSpPr>
          <p:nvPr>
            <p:ph type="title"/>
          </p:nvPr>
        </p:nvSpPr>
        <p:spPr/>
        <p:txBody>
          <a:bodyPr/>
          <a:lstStyle/>
          <a:p>
            <a:r>
              <a:rPr lang="zh-CN" altLang="en-US" dirty="0"/>
              <a:t>大数据概述</a:t>
            </a:r>
          </a:p>
        </p:txBody>
      </p:sp>
      <p:sp>
        <p:nvSpPr>
          <p:cNvPr id="3" name="内容占位符 2">
            <a:extLst>
              <a:ext uri="{FF2B5EF4-FFF2-40B4-BE49-F238E27FC236}">
                <a16:creationId xmlns:a16="http://schemas.microsoft.com/office/drawing/2014/main" id="{4D4881D2-9880-4D74-9570-C206CC245890}"/>
              </a:ext>
            </a:extLst>
          </p:cNvPr>
          <p:cNvSpPr>
            <a:spLocks noGrp="1"/>
          </p:cNvSpPr>
          <p:nvPr>
            <p:ph idx="1"/>
          </p:nvPr>
        </p:nvSpPr>
        <p:spPr/>
        <p:txBody>
          <a:bodyPr/>
          <a:lstStyle/>
          <a:p>
            <a:endParaRPr lang="zh-CN" altLang="en-US" dirty="0"/>
          </a:p>
        </p:txBody>
      </p:sp>
      <p:grpSp>
        <p:nvGrpSpPr>
          <p:cNvPr id="33" name="组合 27">
            <a:extLst>
              <a:ext uri="{FF2B5EF4-FFF2-40B4-BE49-F238E27FC236}">
                <a16:creationId xmlns:a16="http://schemas.microsoft.com/office/drawing/2014/main" id="{B9E26898-30DE-48D4-B6D9-21D113D3CAD5}"/>
              </a:ext>
            </a:extLst>
          </p:cNvPr>
          <p:cNvGrpSpPr/>
          <p:nvPr/>
        </p:nvGrpSpPr>
        <p:grpSpPr>
          <a:xfrm>
            <a:off x="1365250" y="2193925"/>
            <a:ext cx="2754312" cy="2752725"/>
            <a:chOff x="1222375" y="1492250"/>
            <a:chExt cx="2754313" cy="2752725"/>
          </a:xfrm>
        </p:grpSpPr>
        <p:grpSp>
          <p:nvGrpSpPr>
            <p:cNvPr id="34" name="组合 1">
              <a:extLst>
                <a:ext uri="{FF2B5EF4-FFF2-40B4-BE49-F238E27FC236}">
                  <a16:creationId xmlns:a16="http://schemas.microsoft.com/office/drawing/2014/main" id="{EABE6AA9-6FE5-45FD-848C-6AAFBFF9FDEE}"/>
                </a:ext>
              </a:extLst>
            </p:cNvPr>
            <p:cNvGrpSpPr/>
            <p:nvPr/>
          </p:nvGrpSpPr>
          <p:grpSpPr>
            <a:xfrm>
              <a:off x="1222375" y="1492250"/>
              <a:ext cx="2754313" cy="2752725"/>
              <a:chOff x="817310" y="2201172"/>
              <a:chExt cx="3060000" cy="3060000"/>
            </a:xfrm>
          </p:grpSpPr>
          <p:sp>
            <p:nvSpPr>
              <p:cNvPr id="36" name="椭圆 4">
                <a:extLst>
                  <a:ext uri="{FF2B5EF4-FFF2-40B4-BE49-F238E27FC236}">
                    <a16:creationId xmlns:a16="http://schemas.microsoft.com/office/drawing/2014/main" id="{61E5224D-4DEA-42FE-8D67-FD2182258123}"/>
                  </a:ext>
                </a:extLst>
              </p:cNvPr>
              <p:cNvSpPr>
                <a:spLocks noChangeAspect="1"/>
              </p:cNvSpPr>
              <p:nvPr/>
            </p:nvSpPr>
            <p:spPr>
              <a:xfrm>
                <a:off x="817310" y="2201172"/>
                <a:ext cx="3060000" cy="3060000"/>
              </a:xfrm>
              <a:prstGeom prst="ellipse">
                <a:avLst/>
              </a:prstGeom>
              <a:noFill/>
              <a:ln w="76200" cap="flat" cmpd="sng" algn="ctr">
                <a:solidFill>
                  <a:srgbClr val="FFFFFF">
                    <a:lumMod val="65000"/>
                    <a:lumOff val="3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sp>
            <p:nvSpPr>
              <p:cNvPr id="37" name="椭圆 5">
                <a:extLst>
                  <a:ext uri="{FF2B5EF4-FFF2-40B4-BE49-F238E27FC236}">
                    <a16:creationId xmlns:a16="http://schemas.microsoft.com/office/drawing/2014/main" id="{F10C885B-E0C9-4B07-BF46-B10E23196D93}"/>
                  </a:ext>
                </a:extLst>
              </p:cNvPr>
              <p:cNvSpPr>
                <a:spLocks noChangeAspect="1"/>
              </p:cNvSpPr>
              <p:nvPr/>
            </p:nvSpPr>
            <p:spPr>
              <a:xfrm>
                <a:off x="1051880" y="2435878"/>
                <a:ext cx="2590860" cy="2590588"/>
              </a:xfrm>
              <a:prstGeom prst="ellipse">
                <a:avLst/>
              </a:prstGeom>
              <a:solidFill>
                <a:srgbClr val="000099">
                  <a:alpha val="25000"/>
                </a:srgbClr>
              </a:solidFill>
              <a:ln w="76200" cap="flat" cmpd="sng" algn="ctr">
                <a:solidFill>
                  <a:srgbClr val="FFFFFF">
                    <a:lumMod val="65000"/>
                    <a:lumOff val="35000"/>
                    <a:alpha val="25000"/>
                  </a:srgbClr>
                </a:solidFill>
                <a:prstDash val="solid"/>
              </a:ln>
              <a:effectLst/>
            </p:spPr>
            <p:txBody>
              <a:bodyPr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Calibri" panose="020F0502020204030204" pitchFamily="34" charset="0"/>
                  <a:ea typeface="宋体" panose="02010600030101010101" pitchFamily="2" charset="-122"/>
                  <a:cs typeface="Arial"/>
                </a:endParaRPr>
              </a:p>
            </p:txBody>
          </p:sp>
        </p:grpSp>
        <p:sp>
          <p:nvSpPr>
            <p:cNvPr id="35" name="Rectangle 13">
              <a:extLst>
                <a:ext uri="{FF2B5EF4-FFF2-40B4-BE49-F238E27FC236}">
                  <a16:creationId xmlns:a16="http://schemas.microsoft.com/office/drawing/2014/main" id="{B04BA0F5-0A9E-489B-B72C-2089929F729B}"/>
                </a:ext>
              </a:extLst>
            </p:cNvPr>
            <p:cNvSpPr>
              <a:spLocks noChangeArrowheads="1"/>
            </p:cNvSpPr>
            <p:nvPr/>
          </p:nvSpPr>
          <p:spPr bwMode="auto">
            <a:xfrm>
              <a:off x="1533590" y="2433058"/>
              <a:ext cx="2035771" cy="830997"/>
            </a:xfrm>
            <a:prstGeom prst="rect">
              <a:avLst/>
            </a:prstGeom>
            <a:noFill/>
            <a:ln w="9525">
              <a:noFill/>
              <a:miter lim="800000"/>
            </a:ln>
            <a:effectLst/>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什么是</a:t>
              </a:r>
              <a:endParaRPr kumimoji="0" lang="en-US" altLang="zh-CN" sz="24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1"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大数据</a:t>
              </a:r>
            </a:p>
          </p:txBody>
        </p:sp>
      </p:grpSp>
      <p:sp>
        <p:nvSpPr>
          <p:cNvPr id="38" name="矩形 6">
            <a:extLst>
              <a:ext uri="{FF2B5EF4-FFF2-40B4-BE49-F238E27FC236}">
                <a16:creationId xmlns:a16="http://schemas.microsoft.com/office/drawing/2014/main" id="{3B72A135-6078-4F39-BDC2-7ACB7B49E7C7}"/>
              </a:ext>
            </a:extLst>
          </p:cNvPr>
          <p:cNvSpPr/>
          <p:nvPr/>
        </p:nvSpPr>
        <p:spPr>
          <a:xfrm>
            <a:off x="3692525" y="2209800"/>
            <a:ext cx="4371975" cy="388938"/>
          </a:xfrm>
          <a:prstGeom prst="rect">
            <a:avLst/>
          </a:prstGeom>
          <a:solidFill>
            <a:srgbClr val="008CD6"/>
          </a:solidFill>
          <a:ln w="12700">
            <a:solidFill>
              <a:srgbClr val="000099"/>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dirty="0">
              <a:ln>
                <a:noFill/>
              </a:ln>
              <a:solidFill>
                <a:srgbClr val="000000"/>
              </a:solidFill>
              <a:effectLst/>
              <a:uLnTx/>
              <a:uFillTx/>
              <a:latin typeface="Calibri" panose="020F0502020204030204" pitchFamily="34" charset="0"/>
              <a:ea typeface="微软雅黑" panose="020B0503020204020204" charset="-122"/>
            </a:endParaRPr>
          </a:p>
        </p:txBody>
      </p:sp>
      <p:grpSp>
        <p:nvGrpSpPr>
          <p:cNvPr id="39" name="组合 32">
            <a:extLst>
              <a:ext uri="{FF2B5EF4-FFF2-40B4-BE49-F238E27FC236}">
                <a16:creationId xmlns:a16="http://schemas.microsoft.com/office/drawing/2014/main" id="{665BDEA7-EE81-4436-BEBC-B9DDBE2CDA86}"/>
              </a:ext>
            </a:extLst>
          </p:cNvPr>
          <p:cNvGrpSpPr/>
          <p:nvPr/>
        </p:nvGrpSpPr>
        <p:grpSpPr>
          <a:xfrm>
            <a:off x="4335462" y="3376612"/>
            <a:ext cx="3729038" cy="388938"/>
            <a:chOff x="4192588" y="2674938"/>
            <a:chExt cx="3729037" cy="388937"/>
          </a:xfrm>
          <a:solidFill>
            <a:schemeClr val="accent1">
              <a:lumMod val="20000"/>
              <a:lumOff val="80000"/>
            </a:schemeClr>
          </a:solidFill>
        </p:grpSpPr>
        <p:sp>
          <p:nvSpPr>
            <p:cNvPr id="40" name="矩形 11">
              <a:extLst>
                <a:ext uri="{FF2B5EF4-FFF2-40B4-BE49-F238E27FC236}">
                  <a16:creationId xmlns:a16="http://schemas.microsoft.com/office/drawing/2014/main" id="{C5A6D3B5-4502-4FB3-84E9-61C207ED97FA}"/>
                </a:ext>
              </a:extLst>
            </p:cNvPr>
            <p:cNvSpPr/>
            <p:nvPr/>
          </p:nvSpPr>
          <p:spPr>
            <a:xfrm>
              <a:off x="4192588" y="2674938"/>
              <a:ext cx="3729037"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1" name="TextBox 146">
              <a:extLst>
                <a:ext uri="{FF2B5EF4-FFF2-40B4-BE49-F238E27FC236}">
                  <a16:creationId xmlns:a16="http://schemas.microsoft.com/office/drawing/2014/main" id="{9AEEE592-EC44-4DE3-8600-AEEE239D803F}"/>
                </a:ext>
              </a:extLst>
            </p:cNvPr>
            <p:cNvSpPr/>
            <p:nvPr/>
          </p:nvSpPr>
          <p:spPr>
            <a:xfrm>
              <a:off x="4448175" y="2730500"/>
              <a:ext cx="2645830" cy="307777"/>
            </a:xfrm>
            <a:prstGeom prst="rect">
              <a:avLst/>
            </a:prstGeom>
            <a:grp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400" b="0" i="0" u="none" strike="noStrike" kern="0" cap="none" spc="0" normalizeH="0" baseline="0" noProof="0">
                <a:ln>
                  <a:noFill/>
                </a:ln>
                <a:solidFill>
                  <a:srgbClr val="000099"/>
                </a:solidFill>
                <a:effectLst/>
                <a:uLnTx/>
                <a:uFillTx/>
                <a:latin typeface="微软雅黑" panose="020B0503020204020204" charset="-122"/>
                <a:ea typeface="微软雅黑" panose="020B0503020204020204" charset="-122"/>
              </a:endParaRPr>
            </a:p>
          </p:txBody>
        </p:sp>
      </p:grpSp>
      <p:grpSp>
        <p:nvGrpSpPr>
          <p:cNvPr id="42" name="组合 33">
            <a:extLst>
              <a:ext uri="{FF2B5EF4-FFF2-40B4-BE49-F238E27FC236}">
                <a16:creationId xmlns:a16="http://schemas.microsoft.com/office/drawing/2014/main" id="{017AF55A-F421-4DED-A73F-BC070BC72871}"/>
              </a:ext>
            </a:extLst>
          </p:cNvPr>
          <p:cNvGrpSpPr/>
          <p:nvPr/>
        </p:nvGrpSpPr>
        <p:grpSpPr>
          <a:xfrm>
            <a:off x="3704095" y="4440957"/>
            <a:ext cx="4371975" cy="587078"/>
            <a:chOff x="3549650" y="3849688"/>
            <a:chExt cx="4371975" cy="388937"/>
          </a:xfrm>
          <a:solidFill>
            <a:schemeClr val="accent5">
              <a:lumMod val="40000"/>
              <a:lumOff val="60000"/>
            </a:schemeClr>
          </a:solidFill>
        </p:grpSpPr>
        <p:sp>
          <p:nvSpPr>
            <p:cNvPr id="43" name="矩形 15">
              <a:extLst>
                <a:ext uri="{FF2B5EF4-FFF2-40B4-BE49-F238E27FC236}">
                  <a16:creationId xmlns:a16="http://schemas.microsoft.com/office/drawing/2014/main" id="{2831F14E-B81C-4970-9957-A2F3C844707E}"/>
                </a:ext>
              </a:extLst>
            </p:cNvPr>
            <p:cNvSpPr/>
            <p:nvPr/>
          </p:nvSpPr>
          <p:spPr>
            <a:xfrm>
              <a:off x="3549650" y="3849688"/>
              <a:ext cx="4371975" cy="388937"/>
            </a:xfrm>
            <a:prstGeom prst="rect">
              <a:avLst/>
            </a:prstGeom>
            <a:grpFill/>
            <a:ln w="12700" algn="ctr">
              <a:solidFill>
                <a:srgbClr val="000099"/>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4" name="TextBox 146">
              <a:extLst>
                <a:ext uri="{FF2B5EF4-FFF2-40B4-BE49-F238E27FC236}">
                  <a16:creationId xmlns:a16="http://schemas.microsoft.com/office/drawing/2014/main" id="{FB0E46EB-0A3B-48D1-93D5-02D9F679BA8C}"/>
                </a:ext>
              </a:extLst>
            </p:cNvPr>
            <p:cNvSpPr/>
            <p:nvPr/>
          </p:nvSpPr>
          <p:spPr>
            <a:xfrm>
              <a:off x="3743325" y="3905250"/>
              <a:ext cx="2197968" cy="244681"/>
            </a:xfrm>
            <a:prstGeom prst="rect">
              <a:avLst/>
            </a:prstGeom>
            <a:grpFill/>
            <a:ln>
              <a:noFill/>
              <a:miter lim="800000"/>
            </a:ln>
          </p:spPr>
          <p:txBody>
            <a:bodyPr wrap="squar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大数据的构成</a:t>
              </a:r>
            </a:p>
          </p:txBody>
        </p:sp>
      </p:grpSp>
      <p:grpSp>
        <p:nvGrpSpPr>
          <p:cNvPr id="45" name="组合 28">
            <a:extLst>
              <a:ext uri="{FF2B5EF4-FFF2-40B4-BE49-F238E27FC236}">
                <a16:creationId xmlns:a16="http://schemas.microsoft.com/office/drawing/2014/main" id="{26EE9B00-8FE3-4706-976B-8950B1246BF9}"/>
              </a:ext>
            </a:extLst>
          </p:cNvPr>
          <p:cNvGrpSpPr/>
          <p:nvPr/>
        </p:nvGrpSpPr>
        <p:grpSpPr>
          <a:xfrm>
            <a:off x="3016250" y="2033588"/>
            <a:ext cx="747712" cy="741362"/>
            <a:chOff x="2873375" y="1331913"/>
            <a:chExt cx="747713" cy="741362"/>
          </a:xfrm>
        </p:grpSpPr>
        <p:grpSp>
          <p:nvGrpSpPr>
            <p:cNvPr id="46" name="组合 10">
              <a:extLst>
                <a:ext uri="{FF2B5EF4-FFF2-40B4-BE49-F238E27FC236}">
                  <a16:creationId xmlns:a16="http://schemas.microsoft.com/office/drawing/2014/main" id="{7FE39423-3FD1-4BF9-8A85-031453E44B85}"/>
                </a:ext>
              </a:extLst>
            </p:cNvPr>
            <p:cNvGrpSpPr/>
            <p:nvPr/>
          </p:nvGrpSpPr>
          <p:grpSpPr>
            <a:xfrm>
              <a:off x="2876550" y="1331913"/>
              <a:ext cx="741363" cy="741362"/>
              <a:chOff x="1026678" y="2401342"/>
              <a:chExt cx="823237" cy="823237"/>
            </a:xfrm>
          </p:grpSpPr>
          <p:sp>
            <p:nvSpPr>
              <p:cNvPr id="48" name="椭圆 11">
                <a:extLst>
                  <a:ext uri="{FF2B5EF4-FFF2-40B4-BE49-F238E27FC236}">
                    <a16:creationId xmlns:a16="http://schemas.microsoft.com/office/drawing/2014/main" id="{CECEC001-F929-40B7-A3B0-905662BCF9EB}"/>
                  </a:ext>
                </a:extLst>
              </p:cNvPr>
              <p:cNvSpPr/>
              <p:nvPr/>
            </p:nvSpPr>
            <p:spPr>
              <a:xfrm>
                <a:off x="1026678" y="2401342"/>
                <a:ext cx="823237" cy="823237"/>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49" name="椭圆 12">
                <a:extLst>
                  <a:ext uri="{FF2B5EF4-FFF2-40B4-BE49-F238E27FC236}">
                    <a16:creationId xmlns:a16="http://schemas.microsoft.com/office/drawing/2014/main" id="{3B800146-99B1-4AD1-B0C4-94266F1F3822}"/>
                  </a:ext>
                </a:extLst>
              </p:cNvPr>
              <p:cNvSpPr/>
              <p:nvPr/>
            </p:nvSpPr>
            <p:spPr>
              <a:xfrm>
                <a:off x="1078298" y="2452963"/>
                <a:ext cx="720000" cy="720000"/>
              </a:xfrm>
              <a:prstGeom prst="ellipse">
                <a:avLst/>
              </a:prstGeom>
              <a:solidFill>
                <a:srgbClr val="008CD6"/>
              </a:solidFill>
              <a:ln w="12700">
                <a:solidFill>
                  <a:srgbClr val="1E8FB2"/>
                </a:solid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47" name="Rectangle 13">
              <a:extLst>
                <a:ext uri="{FF2B5EF4-FFF2-40B4-BE49-F238E27FC236}">
                  <a16:creationId xmlns:a16="http://schemas.microsoft.com/office/drawing/2014/main" id="{D1A77ED7-FDF7-459E-ACD7-72984B726A5C}"/>
                </a:ext>
              </a:extLst>
            </p:cNvPr>
            <p:cNvSpPr/>
            <p:nvPr/>
          </p:nvSpPr>
          <p:spPr>
            <a:xfrm>
              <a:off x="2873375" y="1503363"/>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1</a:t>
              </a:r>
            </a:p>
          </p:txBody>
        </p:sp>
      </p:grpSp>
      <p:grpSp>
        <p:nvGrpSpPr>
          <p:cNvPr id="50" name="组合 29">
            <a:extLst>
              <a:ext uri="{FF2B5EF4-FFF2-40B4-BE49-F238E27FC236}">
                <a16:creationId xmlns:a16="http://schemas.microsoft.com/office/drawing/2014/main" id="{0B73340E-63C3-4037-9345-0795FFC8EB7D}"/>
              </a:ext>
            </a:extLst>
          </p:cNvPr>
          <p:cNvGrpSpPr/>
          <p:nvPr/>
        </p:nvGrpSpPr>
        <p:grpSpPr>
          <a:xfrm>
            <a:off x="3724275" y="3200400"/>
            <a:ext cx="747712" cy="739775"/>
            <a:chOff x="3581400" y="2498725"/>
            <a:chExt cx="747713" cy="739775"/>
          </a:xfrm>
        </p:grpSpPr>
        <p:grpSp>
          <p:nvGrpSpPr>
            <p:cNvPr id="51" name="组合 7">
              <a:extLst>
                <a:ext uri="{FF2B5EF4-FFF2-40B4-BE49-F238E27FC236}">
                  <a16:creationId xmlns:a16="http://schemas.microsoft.com/office/drawing/2014/main" id="{F7C00393-3443-4035-BF7D-9900A94C39C6}"/>
                </a:ext>
              </a:extLst>
            </p:cNvPr>
            <p:cNvGrpSpPr/>
            <p:nvPr/>
          </p:nvGrpSpPr>
          <p:grpSpPr>
            <a:xfrm>
              <a:off x="3584575" y="2498725"/>
              <a:ext cx="739775" cy="739775"/>
              <a:chOff x="4396580" y="2306605"/>
              <a:chExt cx="822211" cy="822211"/>
            </a:xfrm>
          </p:grpSpPr>
          <p:sp>
            <p:nvSpPr>
              <p:cNvPr id="53" name="椭圆 8">
                <a:extLst>
                  <a:ext uri="{FF2B5EF4-FFF2-40B4-BE49-F238E27FC236}">
                    <a16:creationId xmlns:a16="http://schemas.microsoft.com/office/drawing/2014/main" id="{CF551CD2-789B-4B1E-B4E5-5365B51A49D9}"/>
                  </a:ext>
                </a:extLst>
              </p:cNvPr>
              <p:cNvSpPr/>
              <p:nvPr/>
            </p:nvSpPr>
            <p:spPr>
              <a:xfrm>
                <a:off x="4396580" y="2306605"/>
                <a:ext cx="822211" cy="822211"/>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4" name="椭圆 27">
                <a:extLst>
                  <a:ext uri="{FF2B5EF4-FFF2-40B4-BE49-F238E27FC236}">
                    <a16:creationId xmlns:a16="http://schemas.microsoft.com/office/drawing/2014/main" id="{6EA8F651-0B8B-4CA7-9F74-43A5265C2F4B}"/>
                  </a:ext>
                </a:extLst>
              </p:cNvPr>
              <p:cNvSpPr>
                <a:spLocks noChangeAspect="1"/>
              </p:cNvSpPr>
              <p:nvPr/>
            </p:nvSpPr>
            <p:spPr>
              <a:xfrm>
                <a:off x="4447747" y="2357773"/>
                <a:ext cx="719877" cy="719876"/>
              </a:xfrm>
              <a:prstGeom prst="ellipse">
                <a:avLst/>
              </a:prstGeom>
              <a:solidFill>
                <a:srgbClr val="FF0000">
                  <a:alpha val="80000"/>
                </a:srgbClr>
              </a:solidFill>
              <a:ln w="12700" algn="ctr">
                <a:solidFill>
                  <a:srgbClr val="000099">
                    <a:lumMod val="50000"/>
                  </a:srgbClr>
                </a:solidFill>
                <a:round/>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2" name="Rectangle 13">
              <a:extLst>
                <a:ext uri="{FF2B5EF4-FFF2-40B4-BE49-F238E27FC236}">
                  <a16:creationId xmlns:a16="http://schemas.microsoft.com/office/drawing/2014/main" id="{BFA1ACB6-F568-4BF6-82CB-6CC674C3A3E2}"/>
                </a:ext>
              </a:extLst>
            </p:cNvPr>
            <p:cNvSpPr/>
            <p:nvPr/>
          </p:nvSpPr>
          <p:spPr>
            <a:xfrm>
              <a:off x="3581400" y="266858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微软雅黑" panose="020B0503020204020204" charset="-122"/>
                  <a:ea typeface="微软雅黑" panose="020B0503020204020204" charset="-122"/>
                </a:rPr>
                <a:t>2</a:t>
              </a:r>
            </a:p>
          </p:txBody>
        </p:sp>
      </p:grpSp>
      <p:grpSp>
        <p:nvGrpSpPr>
          <p:cNvPr id="55" name="组合 30">
            <a:extLst>
              <a:ext uri="{FF2B5EF4-FFF2-40B4-BE49-F238E27FC236}">
                <a16:creationId xmlns:a16="http://schemas.microsoft.com/office/drawing/2014/main" id="{8A7A5165-BD8B-4B91-A3F7-8F4DE29AABDA}"/>
              </a:ext>
            </a:extLst>
          </p:cNvPr>
          <p:cNvGrpSpPr/>
          <p:nvPr/>
        </p:nvGrpSpPr>
        <p:grpSpPr>
          <a:xfrm>
            <a:off x="3016250" y="4375150"/>
            <a:ext cx="747712" cy="739775"/>
            <a:chOff x="2873375" y="3673475"/>
            <a:chExt cx="747713" cy="739775"/>
          </a:xfrm>
        </p:grpSpPr>
        <p:grpSp>
          <p:nvGrpSpPr>
            <p:cNvPr id="56" name="组合 13">
              <a:extLst>
                <a:ext uri="{FF2B5EF4-FFF2-40B4-BE49-F238E27FC236}">
                  <a16:creationId xmlns:a16="http://schemas.microsoft.com/office/drawing/2014/main" id="{0D37B6F3-F1A3-4AD0-83BB-3BB4A174AFD8}"/>
                </a:ext>
              </a:extLst>
            </p:cNvPr>
            <p:cNvGrpSpPr/>
            <p:nvPr/>
          </p:nvGrpSpPr>
          <p:grpSpPr>
            <a:xfrm>
              <a:off x="2878138" y="3673475"/>
              <a:ext cx="739775" cy="739775"/>
              <a:chOff x="4396507" y="3324383"/>
              <a:chExt cx="822355" cy="822355"/>
            </a:xfrm>
          </p:grpSpPr>
          <p:sp>
            <p:nvSpPr>
              <p:cNvPr id="58" name="椭圆 14">
                <a:extLst>
                  <a:ext uri="{FF2B5EF4-FFF2-40B4-BE49-F238E27FC236}">
                    <a16:creationId xmlns:a16="http://schemas.microsoft.com/office/drawing/2014/main" id="{5D160DFE-1D2C-4892-A66C-A443A5076FD0}"/>
                  </a:ext>
                </a:extLst>
              </p:cNvPr>
              <p:cNvSpPr/>
              <p:nvPr/>
            </p:nvSpPr>
            <p:spPr>
              <a:xfrm>
                <a:off x="4396507" y="3324383"/>
                <a:ext cx="822355" cy="822355"/>
              </a:xfrm>
              <a:prstGeom prst="ellipse">
                <a:avLst/>
              </a:prstGeom>
              <a:solidFill>
                <a:srgbClr val="000099"/>
              </a:solidFill>
              <a:ln>
                <a:noFill/>
                <a:miter lim="800000"/>
              </a:ln>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sp>
            <p:nvSpPr>
              <p:cNvPr id="59" name="椭圆 32">
                <a:extLst>
                  <a:ext uri="{FF2B5EF4-FFF2-40B4-BE49-F238E27FC236}">
                    <a16:creationId xmlns:a16="http://schemas.microsoft.com/office/drawing/2014/main" id="{B775D328-5DF5-42C9-8478-C8A6C5CE771D}"/>
                  </a:ext>
                </a:extLst>
              </p:cNvPr>
              <p:cNvSpPr>
                <a:spLocks noChangeAspect="1"/>
              </p:cNvSpPr>
              <p:nvPr/>
            </p:nvSpPr>
            <p:spPr>
              <a:xfrm>
                <a:off x="4447683" y="3375560"/>
                <a:ext cx="720003" cy="720002"/>
              </a:xfrm>
              <a:prstGeom prst="ellipse">
                <a:avLst/>
              </a:prstGeom>
              <a:solidFill>
                <a:srgbClr val="FFFFFF">
                  <a:lumMod val="65000"/>
                  <a:lumOff val="35000"/>
                  <a:alpha val="80000"/>
                </a:srgbClr>
              </a:solidFill>
              <a:ln w="12700" algn="ctr">
                <a:solidFill>
                  <a:srgbClr val="FFFFFF">
                    <a:lumMod val="65000"/>
                    <a:lumOff val="35000"/>
                  </a:srgbClr>
                </a:solidFill>
                <a:miter lim="800000"/>
              </a:ln>
              <a:effectLst/>
            </p:spPr>
            <p:txBody>
              <a:bodyPr wrap="none" anchor="ctr" anchorCtr="0"/>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0" fontAlgn="ctr" latinLnBrk="0" hangingPunct="0">
                  <a:lnSpc>
                    <a:spcPct val="100000"/>
                  </a:lnSpc>
                  <a:spcBef>
                    <a:spcPct val="0"/>
                  </a:spcBef>
                  <a:spcAft>
                    <a:spcPct val="0"/>
                  </a:spcAft>
                  <a:buClr>
                    <a:srgbClr val="FF0000"/>
                  </a:buClr>
                  <a:buSzPct val="70000"/>
                  <a:buFontTx/>
                  <a:buNone/>
                  <a:tabLst/>
                  <a:defRPr/>
                </a:pPr>
                <a:endParaRPr kumimoji="0" lang="zh-CN" altLang="en-US" sz="2000" b="0" i="0" u="none" strike="noStrike" kern="0" cap="none" spc="0" normalizeH="0" baseline="0" noProof="0">
                  <a:ln>
                    <a:noFill/>
                  </a:ln>
                  <a:solidFill>
                    <a:srgbClr val="FFFFFF"/>
                  </a:solidFill>
                  <a:effectLst/>
                  <a:uLnTx/>
                  <a:uFillTx/>
                  <a:latin typeface="Calibri" panose="020F0502020204030204" pitchFamily="34" charset="0"/>
                  <a:ea typeface="微软雅黑" panose="020B0503020204020204" charset="-122"/>
                </a:endParaRPr>
              </a:p>
            </p:txBody>
          </p:sp>
        </p:grpSp>
        <p:sp>
          <p:nvSpPr>
            <p:cNvPr id="57" name="Rectangle 13">
              <a:extLst>
                <a:ext uri="{FF2B5EF4-FFF2-40B4-BE49-F238E27FC236}">
                  <a16:creationId xmlns:a16="http://schemas.microsoft.com/office/drawing/2014/main" id="{C29AA8C8-C6D7-430F-AC1E-8F3D3F1B6B66}"/>
                </a:ext>
              </a:extLst>
            </p:cNvPr>
            <p:cNvSpPr/>
            <p:nvPr/>
          </p:nvSpPr>
          <p:spPr>
            <a:xfrm>
              <a:off x="2873375" y="3843338"/>
              <a:ext cx="747713" cy="40005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0" cap="none" spc="0" normalizeH="0" baseline="0" noProof="0">
                  <a:ln>
                    <a:noFill/>
                  </a:ln>
                  <a:solidFill>
                    <a:srgbClr val="000000"/>
                  </a:solidFill>
                  <a:effectLst/>
                  <a:uLnTx/>
                  <a:uFillTx/>
                  <a:latin typeface="微软雅黑" panose="020B0503020204020204" charset="-122"/>
                  <a:ea typeface="微软雅黑" panose="020B0503020204020204" charset="-122"/>
                </a:rPr>
                <a:t>3</a:t>
              </a:r>
            </a:p>
          </p:txBody>
        </p:sp>
      </p:grpSp>
      <p:sp>
        <p:nvSpPr>
          <p:cNvPr id="60" name="矩形 39">
            <a:extLst>
              <a:ext uri="{FF2B5EF4-FFF2-40B4-BE49-F238E27FC236}">
                <a16:creationId xmlns:a16="http://schemas.microsoft.com/office/drawing/2014/main" id="{C6CCB59E-7237-422E-9F8D-2B97BBA7AEB5}"/>
              </a:ext>
            </a:extLst>
          </p:cNvPr>
          <p:cNvSpPr/>
          <p:nvPr/>
        </p:nvSpPr>
        <p:spPr>
          <a:xfrm>
            <a:off x="4552950" y="3427412"/>
            <a:ext cx="2053767" cy="369332"/>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kern="0" dirty="0">
                <a:solidFill>
                  <a:srgbClr val="000000"/>
                </a:solidFill>
                <a:latin typeface="微软雅黑" panose="020B0503020204020204" charset="-122"/>
                <a:ea typeface="微软雅黑" panose="020B0503020204020204" charset="-122"/>
              </a:rPr>
              <a:t>大数据得</a:t>
            </a:r>
            <a:r>
              <a:rPr sz="1400" kern="0" dirty="0">
                <a:solidFill>
                  <a:srgbClr val="000000"/>
                </a:solidFill>
                <a:latin typeface="微软雅黑" panose="020B0503020204020204" charset="-122"/>
                <a:ea typeface="微软雅黑" panose="020B0503020204020204" charset="-122"/>
              </a:rPr>
              <a:t>“4V”特征</a:t>
            </a:r>
          </a:p>
        </p:txBody>
      </p:sp>
      <p:sp>
        <p:nvSpPr>
          <p:cNvPr id="61" name="矩形 40">
            <a:extLst>
              <a:ext uri="{FF2B5EF4-FFF2-40B4-BE49-F238E27FC236}">
                <a16:creationId xmlns:a16="http://schemas.microsoft.com/office/drawing/2014/main" id="{F567AE50-7791-47D5-8EEE-E5E9C125B705}"/>
              </a:ext>
            </a:extLst>
          </p:cNvPr>
          <p:cNvSpPr/>
          <p:nvPr/>
        </p:nvSpPr>
        <p:spPr>
          <a:xfrm>
            <a:off x="3895725" y="2236788"/>
            <a:ext cx="1800493" cy="369332"/>
          </a:xfrm>
          <a:prstGeom prst="rect">
            <a:avLst/>
          </a:prstGeom>
          <a:noFill/>
          <a:ln>
            <a:noFill/>
            <a:miter lim="800000"/>
          </a:ln>
        </p:spPr>
        <p:txBody>
          <a:bodyPr wrap="none">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kern="0" dirty="0">
                <a:solidFill>
                  <a:srgbClr val="000000"/>
                </a:solidFill>
                <a:latin typeface="微软雅黑" panose="020B0503020204020204" charset="-122"/>
                <a:ea typeface="微软雅黑" panose="020B0503020204020204" charset="-122"/>
              </a:rPr>
              <a:t>大数据时代背景</a:t>
            </a:r>
          </a:p>
        </p:txBody>
      </p:sp>
    </p:spTree>
    <p:extLst>
      <p:ext uri="{BB962C8B-B14F-4D97-AF65-F5344CB8AC3E}">
        <p14:creationId xmlns:p14="http://schemas.microsoft.com/office/powerpoint/2010/main" val="628636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additive="base">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ppt_w</p:attrName>
                                        </p:attrNameLst>
                                      </p:cBhvr>
                                      <p:tavLst>
                                        <p:tav tm="0">
                                          <p:val>
                                            <p:strVal val="#ppt_w+.3"/>
                                          </p:val>
                                        </p:tav>
                                        <p:tav tm="100000">
                                          <p:val>
                                            <p:strVal val="#ppt_w"/>
                                          </p:val>
                                        </p:tav>
                                      </p:tavLst>
                                    </p:anim>
                                    <p:anim calcmode="lin" valueType="num">
                                      <p:cBhvr additive="base">
                                        <p:cTn id="8" dur="1000" fill="hold"/>
                                        <p:tgtEl>
                                          <p:spTgt spid="33"/>
                                        </p:tgtEl>
                                        <p:attrNameLst>
                                          <p:attrName>ppt_h</p:attrName>
                                        </p:attrNameLst>
                                      </p:cBhvr>
                                      <p:tavLst>
                                        <p:tav tm="0">
                                          <p:val>
                                            <p:strVal val="#ppt_h"/>
                                          </p:val>
                                        </p:tav>
                                        <p:tav tm="100000">
                                          <p:val>
                                            <p:strVal val="#ppt_h"/>
                                          </p:val>
                                        </p:tav>
                                      </p:tavLst>
                                    </p:anim>
                                    <p:animEffect transition="in" filter="fade">
                                      <p:cBhvr additive="base">
                                        <p:cTn id="9" dur="1000"/>
                                        <p:tgtEl>
                                          <p:spTgt spid="33"/>
                                        </p:tgtEl>
                                      </p:cBhvr>
                                    </p:animEffect>
                                  </p:childTnLst>
                                </p:cTn>
                              </p:par>
                            </p:childTnLst>
                          </p:cTn>
                        </p:par>
                        <p:par>
                          <p:cTn id="10" fill="hold">
                            <p:stCondLst>
                              <p:cond delay="1000"/>
                            </p:stCondLst>
                            <p:childTnLst>
                              <p:par>
                                <p:cTn id="11" presetID="15" presetClass="entr" presetSubtype="0" fill="hold" nodeType="afterEffect">
                                  <p:childTnLst>
                                    <p:set>
                                      <p:cBhvr additive="base">
                                        <p:cTn id="12" dur="1" fill="hold">
                                          <p:stCondLst>
                                            <p:cond delay="0"/>
                                          </p:stCondLst>
                                        </p:cTn>
                                        <p:tgtEl>
                                          <p:spTgt spid="45"/>
                                        </p:tgtEl>
                                        <p:attrNameLst>
                                          <p:attrName>style.visibility</p:attrName>
                                        </p:attrNameLst>
                                      </p:cBhvr>
                                      <p:to>
                                        <p:strVal val="visible"/>
                                      </p:to>
                                    </p:set>
                                    <p:anim calcmode="lin" valueType="num">
                                      <p:cBhvr additive="base">
                                        <p:cTn id="13" dur="1000" fill="hold"/>
                                        <p:tgtEl>
                                          <p:spTgt spid="45"/>
                                        </p:tgtEl>
                                        <p:attrNameLst>
                                          <p:attrName>ppt_w</p:attrName>
                                        </p:attrNameLst>
                                      </p:cBhvr>
                                      <p:tavLst>
                                        <p:tav tm="0">
                                          <p:val>
                                            <p:fltVal val="0"/>
                                          </p:val>
                                        </p:tav>
                                        <p:tav tm="100000">
                                          <p:val>
                                            <p:strVal val="#ppt_w"/>
                                          </p:val>
                                        </p:tav>
                                      </p:tavLst>
                                    </p:anim>
                                    <p:anim calcmode="lin" valueType="num">
                                      <p:cBhvr additive="base">
                                        <p:cTn id="14" dur="1000" fill="hold"/>
                                        <p:tgtEl>
                                          <p:spTgt spid="45"/>
                                        </p:tgtEl>
                                        <p:attrNameLst>
                                          <p:attrName>ppt_h</p:attrName>
                                        </p:attrNameLst>
                                      </p:cBhvr>
                                      <p:tavLst>
                                        <p:tav tm="0">
                                          <p:val>
                                            <p:fltVal val="0"/>
                                          </p:val>
                                        </p:tav>
                                        <p:tav tm="100000">
                                          <p:val>
                                            <p:strVal val="#ppt_h"/>
                                          </p:val>
                                        </p:tav>
                                      </p:tavLst>
                                    </p:anim>
                                    <p:anim calcmode="lin" valueType="num">
                                      <p:cBhvr additive="base">
                                        <p:cTn id="15" dur="1000" fill="hold"/>
                                        <p:tgtEl>
                                          <p:spTgt spid="45"/>
                                        </p:tgtEl>
                                        <p:attrNameLst>
                                          <p:attrName>ppt_x</p:attrName>
                                        </p:attrNameLst>
                                      </p:cBhvr>
                                      <p:tavLst>
                                        <p:tav tm="0" fmla="#ppt_x+(cos(-2*pi*(1-$))*-#ppt_x-sin(-2*pi*(1-$))*(1-#ppt_y))*(1-$)">
                                          <p:val>
                                            <p:fltVal val="0"/>
                                          </p:val>
                                        </p:tav>
                                        <p:tav tm="100000">
                                          <p:val>
                                            <p:fltVal val="1"/>
                                          </p:val>
                                        </p:tav>
                                      </p:tavLst>
                                    </p:anim>
                                    <p:anim calcmode="lin" valueType="num">
                                      <p:cBhvr additive="base">
                                        <p:cTn id="16" dur="1000" fill="hold"/>
                                        <p:tgtEl>
                                          <p:spTgt spid="45"/>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childTnLst>
                                    <p:set>
                                      <p:cBhvr additive="base">
                                        <p:cTn id="18" dur="1" fill="hold">
                                          <p:stCondLst>
                                            <p:cond delay="0"/>
                                          </p:stCondLst>
                                        </p:cTn>
                                        <p:tgtEl>
                                          <p:spTgt spid="50"/>
                                        </p:tgtEl>
                                        <p:attrNameLst>
                                          <p:attrName>style.visibility</p:attrName>
                                        </p:attrNameLst>
                                      </p:cBhvr>
                                      <p:to>
                                        <p:strVal val="visible"/>
                                      </p:to>
                                    </p:set>
                                    <p:anim calcmode="lin" valueType="num">
                                      <p:cBhvr additive="base">
                                        <p:cTn id="19" dur="1000" fill="hold"/>
                                        <p:tgtEl>
                                          <p:spTgt spid="50"/>
                                        </p:tgtEl>
                                        <p:attrNameLst>
                                          <p:attrName>ppt_w</p:attrName>
                                        </p:attrNameLst>
                                      </p:cBhvr>
                                      <p:tavLst>
                                        <p:tav tm="0">
                                          <p:val>
                                            <p:fltVal val="0"/>
                                          </p:val>
                                        </p:tav>
                                        <p:tav tm="100000">
                                          <p:val>
                                            <p:strVal val="#ppt_w"/>
                                          </p:val>
                                        </p:tav>
                                      </p:tavLst>
                                    </p:anim>
                                    <p:anim calcmode="lin" valueType="num">
                                      <p:cBhvr additive="base">
                                        <p:cTn id="20" dur="1000" fill="hold"/>
                                        <p:tgtEl>
                                          <p:spTgt spid="50"/>
                                        </p:tgtEl>
                                        <p:attrNameLst>
                                          <p:attrName>ppt_h</p:attrName>
                                        </p:attrNameLst>
                                      </p:cBhvr>
                                      <p:tavLst>
                                        <p:tav tm="0">
                                          <p:val>
                                            <p:fltVal val="0"/>
                                          </p:val>
                                        </p:tav>
                                        <p:tav tm="100000">
                                          <p:val>
                                            <p:strVal val="#ppt_h"/>
                                          </p:val>
                                        </p:tav>
                                      </p:tavLst>
                                    </p:anim>
                                    <p:anim calcmode="lin" valueType="num">
                                      <p:cBhvr additive="base">
                                        <p:cTn id="21" dur="1000" fill="hold"/>
                                        <p:tgtEl>
                                          <p:spTgt spid="50"/>
                                        </p:tgtEl>
                                        <p:attrNameLst>
                                          <p:attrName>ppt_x</p:attrName>
                                        </p:attrNameLst>
                                      </p:cBhvr>
                                      <p:tavLst>
                                        <p:tav tm="0" fmla="#ppt_x+(cos(-2*pi*(1-$))*-#ppt_x-sin(-2*pi*(1-$))*(1-#ppt_y))*(1-$)">
                                          <p:val>
                                            <p:fltVal val="0"/>
                                          </p:val>
                                        </p:tav>
                                        <p:tav tm="100000">
                                          <p:val>
                                            <p:fltVal val="1"/>
                                          </p:val>
                                        </p:tav>
                                      </p:tavLst>
                                    </p:anim>
                                    <p:anim calcmode="lin" valueType="num">
                                      <p:cBhvr additive="base">
                                        <p:cTn id="22" dur="1000" fill="hold"/>
                                        <p:tgtEl>
                                          <p:spTgt spid="50"/>
                                        </p:tgtEl>
                                        <p:attrNameLst>
                                          <p:attrName>ppt_y</p:attrName>
                                        </p:attrNameLst>
                                      </p:cBhvr>
                                      <p:tavLst>
                                        <p:tav tm="0" fmla="#ppt_y+(sin(-2*pi*(1-$))*-#ppt_x+cos(-2*pi*(1-$))*(1-#ppt_y))*(1-$)">
                                          <p:val>
                                            <p:fltVal val="0"/>
                                          </p:val>
                                        </p:tav>
                                        <p:tav tm="100000">
                                          <p:val>
                                            <p:fltVal val="1"/>
                                          </p:val>
                                        </p:tav>
                                      </p:tavLst>
                                    </p:anim>
                                  </p:childTnLst>
                                </p:cTn>
                              </p:par>
                              <p:par>
                                <p:cTn id="23" presetID="15" presetClass="entr" presetSubtype="0" fill="hold" nodeType="withEffect">
                                  <p:childTnLst>
                                    <p:set>
                                      <p:cBhvr additive="base">
                                        <p:cTn id="24" dur="1" fill="hold">
                                          <p:stCondLst>
                                            <p:cond delay="0"/>
                                          </p:stCondLst>
                                        </p:cTn>
                                        <p:tgtEl>
                                          <p:spTgt spid="55"/>
                                        </p:tgtEl>
                                        <p:attrNameLst>
                                          <p:attrName>style.visibility</p:attrName>
                                        </p:attrNameLst>
                                      </p:cBhvr>
                                      <p:to>
                                        <p:strVal val="visible"/>
                                      </p:to>
                                    </p:set>
                                    <p:anim calcmode="lin" valueType="num">
                                      <p:cBhvr additive="base">
                                        <p:cTn id="25" dur="1000" fill="hold"/>
                                        <p:tgtEl>
                                          <p:spTgt spid="55"/>
                                        </p:tgtEl>
                                        <p:attrNameLst>
                                          <p:attrName>ppt_w</p:attrName>
                                        </p:attrNameLst>
                                      </p:cBhvr>
                                      <p:tavLst>
                                        <p:tav tm="0">
                                          <p:val>
                                            <p:fltVal val="0"/>
                                          </p:val>
                                        </p:tav>
                                        <p:tav tm="100000">
                                          <p:val>
                                            <p:strVal val="#ppt_w"/>
                                          </p:val>
                                        </p:tav>
                                      </p:tavLst>
                                    </p:anim>
                                    <p:anim calcmode="lin" valueType="num">
                                      <p:cBhvr additive="base">
                                        <p:cTn id="26" dur="1000" fill="hold"/>
                                        <p:tgtEl>
                                          <p:spTgt spid="55"/>
                                        </p:tgtEl>
                                        <p:attrNameLst>
                                          <p:attrName>ppt_h</p:attrName>
                                        </p:attrNameLst>
                                      </p:cBhvr>
                                      <p:tavLst>
                                        <p:tav tm="0">
                                          <p:val>
                                            <p:fltVal val="0"/>
                                          </p:val>
                                        </p:tav>
                                        <p:tav tm="100000">
                                          <p:val>
                                            <p:strVal val="#ppt_h"/>
                                          </p:val>
                                        </p:tav>
                                      </p:tavLst>
                                    </p:anim>
                                    <p:anim calcmode="lin" valueType="num">
                                      <p:cBhvr additive="base">
                                        <p:cTn id="27" dur="1000" fill="hold"/>
                                        <p:tgtEl>
                                          <p:spTgt spid="55"/>
                                        </p:tgtEl>
                                        <p:attrNameLst>
                                          <p:attrName>ppt_x</p:attrName>
                                        </p:attrNameLst>
                                      </p:cBhvr>
                                      <p:tavLst>
                                        <p:tav tm="0" fmla="#ppt_x+(cos(-2*pi*(1-$))*-#ppt_x-sin(-2*pi*(1-$))*(1-#ppt_y))*(1-$)">
                                          <p:val>
                                            <p:fltVal val="0"/>
                                          </p:val>
                                        </p:tav>
                                        <p:tav tm="100000">
                                          <p:val>
                                            <p:fltVal val="1"/>
                                          </p:val>
                                        </p:tav>
                                      </p:tavLst>
                                    </p:anim>
                                    <p:anim calcmode="lin" valueType="num">
                                      <p:cBhvr additive="base">
                                        <p:cTn id="28" dur="1000" fill="hold"/>
                                        <p:tgtEl>
                                          <p:spTgt spid="55"/>
                                        </p:tgtEl>
                                        <p:attrNameLst>
                                          <p:attrName>ppt_y</p:attrName>
                                        </p:attrNameLst>
                                      </p:cBhvr>
                                      <p:tavLst>
                                        <p:tav tm="0" fmla="#ppt_y+(sin(-2*pi*(1-$))*-#ppt_x+cos(-2*pi*(1-$))*(1-#ppt_y))*(1-$)">
                                          <p:val>
                                            <p:fltVal val="0"/>
                                          </p:val>
                                        </p:tav>
                                        <p:tav tm="100000">
                                          <p:val>
                                            <p:fltVal val="1"/>
                                          </p:val>
                                        </p:tav>
                                      </p:tavLst>
                                    </p:anim>
                                  </p:childTnLst>
                                </p:cTn>
                              </p:par>
                              <p:par>
                                <p:cTn id="29" presetID="22" presetClass="entr" presetSubtype="8" fill="hold" nodeType="withEffect">
                                  <p:childTnLst>
                                    <p:set>
                                      <p:cBhvr additive="base">
                                        <p:cTn id="30" dur="1" fill="hold">
                                          <p:stCondLst>
                                            <p:cond delay="0"/>
                                          </p:stCondLst>
                                        </p:cTn>
                                        <p:tgtEl>
                                          <p:spTgt spid="39"/>
                                        </p:tgtEl>
                                        <p:attrNameLst>
                                          <p:attrName>style.visibility</p:attrName>
                                        </p:attrNameLst>
                                      </p:cBhvr>
                                      <p:to>
                                        <p:strVal val="visible"/>
                                      </p:to>
                                    </p:set>
                                    <p:animEffect transition="in" filter="wipe(left)">
                                      <p:cBhvr additive="base">
                                        <p:cTn id="31" dur="500"/>
                                        <p:tgtEl>
                                          <p:spTgt spid="39"/>
                                        </p:tgtEl>
                                      </p:cBhvr>
                                    </p:animEffect>
                                  </p:childTnLst>
                                </p:cTn>
                              </p:par>
                              <p:par>
                                <p:cTn id="32" presetID="22" presetClass="entr" presetSubtype="8" fill="hold" nodeType="withEffect">
                                  <p:childTnLst>
                                    <p:set>
                                      <p:cBhvr additive="base">
                                        <p:cTn id="33" dur="1" fill="hold">
                                          <p:stCondLst>
                                            <p:cond delay="0"/>
                                          </p:stCondLst>
                                        </p:cTn>
                                        <p:tgtEl>
                                          <p:spTgt spid="42"/>
                                        </p:tgtEl>
                                        <p:attrNameLst>
                                          <p:attrName>style.visibility</p:attrName>
                                        </p:attrNameLst>
                                      </p:cBhvr>
                                      <p:to>
                                        <p:strVal val="visible"/>
                                      </p:to>
                                    </p:set>
                                    <p:animEffect transition="in" filter="wipe(left)">
                                      <p:cBhvr additive="base">
                                        <p:cTn id="3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58AF4-3566-479B-B17A-920DADBBBDB1}"/>
              </a:ext>
            </a:extLst>
          </p:cNvPr>
          <p:cNvSpPr>
            <a:spLocks noGrp="1"/>
          </p:cNvSpPr>
          <p:nvPr>
            <p:ph type="title"/>
          </p:nvPr>
        </p:nvSpPr>
        <p:spPr/>
        <p:txBody>
          <a:bodyPr/>
          <a:lstStyle/>
          <a:p>
            <a:r>
              <a:rPr lang="en-US" altLang="zh-CN" dirty="0"/>
              <a:t>MapReduce</a:t>
            </a:r>
            <a:r>
              <a:rPr lang="zh-CN" altLang="en-US" dirty="0"/>
              <a:t>之倒排索引</a:t>
            </a:r>
          </a:p>
        </p:txBody>
      </p:sp>
      <p:sp>
        <p:nvSpPr>
          <p:cNvPr id="4" name="内容占位符 3">
            <a:extLst>
              <a:ext uri="{FF2B5EF4-FFF2-40B4-BE49-F238E27FC236}">
                <a16:creationId xmlns:a16="http://schemas.microsoft.com/office/drawing/2014/main" id="{0CF6D740-A6BC-4606-B352-43EE66C19635}"/>
              </a:ext>
            </a:extLst>
          </p:cNvPr>
          <p:cNvSpPr>
            <a:spLocks noGrp="1"/>
          </p:cNvSpPr>
          <p:nvPr>
            <p:ph idx="1"/>
          </p:nvPr>
        </p:nvSpPr>
        <p:spPr/>
        <p:txBody>
          <a:bodyPr/>
          <a:lstStyle/>
          <a:p>
            <a:endParaRPr lang="zh-CN" altLang="en-US" dirty="0"/>
          </a:p>
        </p:txBody>
      </p:sp>
      <p:pic>
        <p:nvPicPr>
          <p:cNvPr id="6" name="图片 5">
            <a:extLst>
              <a:ext uri="{FF2B5EF4-FFF2-40B4-BE49-F238E27FC236}">
                <a16:creationId xmlns:a16="http://schemas.microsoft.com/office/drawing/2014/main" id="{3036D4EC-CAB2-4E7D-AEFC-D2EB8719AA18}"/>
              </a:ext>
            </a:extLst>
          </p:cNvPr>
          <p:cNvPicPr>
            <a:picLocks noChangeAspect="1"/>
          </p:cNvPicPr>
          <p:nvPr/>
        </p:nvPicPr>
        <p:blipFill>
          <a:blip r:embed="rId3"/>
          <a:stretch>
            <a:fillRect/>
          </a:stretch>
        </p:blipFill>
        <p:spPr>
          <a:xfrm>
            <a:off x="323528" y="1531188"/>
            <a:ext cx="8696695" cy="3795624"/>
          </a:xfrm>
          <a:prstGeom prst="rect">
            <a:avLst/>
          </a:prstGeom>
        </p:spPr>
      </p:pic>
    </p:spTree>
    <p:extLst>
      <p:ext uri="{BB962C8B-B14F-4D97-AF65-F5344CB8AC3E}">
        <p14:creationId xmlns:p14="http://schemas.microsoft.com/office/powerpoint/2010/main" val="3757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AD904B-B96E-4FDF-8B4E-F9E232143BEF}"/>
              </a:ext>
            </a:extLst>
          </p:cNvPr>
          <p:cNvSpPr>
            <a:spLocks noGrp="1"/>
          </p:cNvSpPr>
          <p:nvPr>
            <p:ph type="title"/>
          </p:nvPr>
        </p:nvSpPr>
        <p:spPr/>
        <p:txBody>
          <a:bodyPr/>
          <a:lstStyle/>
          <a:p>
            <a:r>
              <a:rPr lang="en-US" altLang="zh-CN" dirty="0"/>
              <a:t>MapReduce</a:t>
            </a:r>
            <a:r>
              <a:rPr lang="zh-CN" altLang="en-US" dirty="0"/>
              <a:t>处理过程</a:t>
            </a:r>
          </a:p>
        </p:txBody>
      </p:sp>
      <p:sp>
        <p:nvSpPr>
          <p:cNvPr id="3" name="内容占位符 2">
            <a:extLst>
              <a:ext uri="{FF2B5EF4-FFF2-40B4-BE49-F238E27FC236}">
                <a16:creationId xmlns:a16="http://schemas.microsoft.com/office/drawing/2014/main" id="{80D46542-4F9C-4828-866E-D7F57FB1B7F0}"/>
              </a:ext>
            </a:extLst>
          </p:cNvPr>
          <p:cNvSpPr>
            <a:spLocks noGrp="1"/>
          </p:cNvSpPr>
          <p:nvPr>
            <p:ph idx="1"/>
          </p:nvPr>
        </p:nvSpPr>
        <p:spPr/>
        <p:txBody>
          <a:bodyPr>
            <a:normAutofit fontScale="92500"/>
          </a:bodyPr>
          <a:lstStyle/>
          <a:p>
            <a:r>
              <a:rPr lang="zh-CN" altLang="en-US" dirty="0"/>
              <a:t>什么是</a:t>
            </a:r>
            <a:r>
              <a:rPr lang="en-US" altLang="zh-CN" dirty="0"/>
              <a:t>MapReduce</a:t>
            </a:r>
            <a:r>
              <a:rPr lang="zh-CN" altLang="en-US" dirty="0"/>
              <a:t>统合来看，</a:t>
            </a:r>
            <a:r>
              <a:rPr lang="en-US" altLang="zh-CN" dirty="0"/>
              <a:t>MapReduce</a:t>
            </a:r>
            <a:r>
              <a:rPr lang="zh-CN" altLang="en-US" dirty="0"/>
              <a:t>就是你有很多各种各样的蔬菜水果面包（</a:t>
            </a:r>
            <a:r>
              <a:rPr lang="en-US" altLang="zh-CN" dirty="0"/>
              <a:t>Input</a:t>
            </a:r>
            <a:r>
              <a:rPr lang="zh-CN" altLang="en-US" dirty="0"/>
              <a:t>），有很多厨师，不同的厨师分到了不同的蔬菜水果面包，自己主动去拿过来（</a:t>
            </a:r>
            <a:r>
              <a:rPr lang="en-US" altLang="zh-CN" dirty="0"/>
              <a:t>Split</a:t>
            </a:r>
            <a:r>
              <a:rPr lang="zh-CN" altLang="en-US" dirty="0"/>
              <a:t>），拿到手上以后切碎（</a:t>
            </a:r>
            <a:r>
              <a:rPr lang="en-US" altLang="zh-CN" dirty="0"/>
              <a:t>Map</a:t>
            </a:r>
            <a:r>
              <a:rPr lang="zh-CN" altLang="en-US" dirty="0"/>
              <a:t>），切碎以后给到不同的烤箱里，冷藏机里（</a:t>
            </a:r>
            <a:r>
              <a:rPr lang="en-US" altLang="zh-CN" dirty="0"/>
              <a:t>Shuffle</a:t>
            </a:r>
            <a:r>
              <a:rPr lang="zh-CN" altLang="en-US" dirty="0"/>
              <a:t>），冷藏机往往需要主动去拿，拿到这些东西存放好以后会根据不同的顾客需求拿不同的素材拼装成最终的结果，这就是</a:t>
            </a:r>
            <a:r>
              <a:rPr lang="en-US" altLang="zh-CN" dirty="0"/>
              <a:t>Reduce</a:t>
            </a:r>
            <a:r>
              <a:rPr lang="zh-CN" altLang="en-US" dirty="0"/>
              <a:t>，产生结果以后会放到顾客那边等待付费（</a:t>
            </a:r>
            <a:r>
              <a:rPr lang="en-US" altLang="zh-CN" dirty="0"/>
              <a:t>Ticket</a:t>
            </a:r>
            <a:r>
              <a:rPr lang="zh-CN" altLang="en-US" dirty="0"/>
              <a:t>），这个过程是</a:t>
            </a:r>
            <a:r>
              <a:rPr lang="en-US" altLang="zh-CN" dirty="0"/>
              <a:t>Finalize</a:t>
            </a:r>
            <a:r>
              <a:rPr lang="zh-CN" altLang="en-US" dirty="0"/>
              <a:t>。 </a:t>
            </a:r>
            <a:endParaRPr lang="en-US" altLang="zh-CN" dirty="0"/>
          </a:p>
          <a:p>
            <a:r>
              <a:rPr lang="zh-CN" altLang="en-US" dirty="0"/>
              <a:t>所以</a:t>
            </a:r>
            <a:r>
              <a:rPr lang="en-US" altLang="zh-CN" dirty="0"/>
              <a:t>MapReduce</a:t>
            </a:r>
            <a:r>
              <a:rPr lang="zh-CN" altLang="en-US" dirty="0"/>
              <a:t>是六大过程：</a:t>
            </a:r>
            <a:r>
              <a:rPr lang="en-US" altLang="zh-CN" b="1" dirty="0">
                <a:solidFill>
                  <a:srgbClr val="FF0000"/>
                </a:solidFill>
              </a:rPr>
              <a:t>Input, Split, Map, Shuffle, Reduce, Finalize</a:t>
            </a:r>
            <a:r>
              <a:rPr lang="zh-CN" altLang="en-US" dirty="0"/>
              <a:t>。</a:t>
            </a:r>
          </a:p>
        </p:txBody>
      </p:sp>
    </p:spTree>
    <p:extLst>
      <p:ext uri="{BB962C8B-B14F-4D97-AF65-F5344CB8AC3E}">
        <p14:creationId xmlns:p14="http://schemas.microsoft.com/office/powerpoint/2010/main" val="32065860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ADD677-FFE9-48D7-BAD0-0D366D7BD42F}"/>
              </a:ext>
            </a:extLst>
          </p:cNvPr>
          <p:cNvSpPr>
            <a:spLocks noGrp="1"/>
          </p:cNvSpPr>
          <p:nvPr>
            <p:ph type="title"/>
          </p:nvPr>
        </p:nvSpPr>
        <p:spPr/>
        <p:txBody>
          <a:bodyPr/>
          <a:lstStyle/>
          <a:p>
            <a:r>
              <a:rPr lang="en-US" altLang="zh-CN" dirty="0"/>
              <a:t>MapReduce</a:t>
            </a:r>
            <a:r>
              <a:rPr lang="zh-CN" altLang="en-US" dirty="0"/>
              <a:t>架构</a:t>
            </a:r>
          </a:p>
        </p:txBody>
      </p:sp>
      <p:pic>
        <p:nvPicPr>
          <p:cNvPr id="10" name="图片 9">
            <a:extLst>
              <a:ext uri="{FF2B5EF4-FFF2-40B4-BE49-F238E27FC236}">
                <a16:creationId xmlns:a16="http://schemas.microsoft.com/office/drawing/2014/main" id="{D0AE5665-88F6-4DAE-A3C5-CA98C6BBA908}"/>
              </a:ext>
            </a:extLst>
          </p:cNvPr>
          <p:cNvPicPr>
            <a:picLocks noChangeAspect="1"/>
          </p:cNvPicPr>
          <p:nvPr/>
        </p:nvPicPr>
        <p:blipFill>
          <a:blip r:embed="rId3"/>
          <a:stretch>
            <a:fillRect/>
          </a:stretch>
        </p:blipFill>
        <p:spPr>
          <a:xfrm>
            <a:off x="233771" y="989396"/>
            <a:ext cx="8676457" cy="5391932"/>
          </a:xfrm>
          <a:prstGeom prst="rect">
            <a:avLst/>
          </a:prstGeom>
        </p:spPr>
      </p:pic>
    </p:spTree>
    <p:extLst>
      <p:ext uri="{BB962C8B-B14F-4D97-AF65-F5344CB8AC3E}">
        <p14:creationId xmlns:p14="http://schemas.microsoft.com/office/powerpoint/2010/main" val="6489840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C90C28-8C8B-4AE1-B8FF-FEDA42955CA9}"/>
              </a:ext>
            </a:extLst>
          </p:cNvPr>
          <p:cNvSpPr>
            <a:spLocks noGrp="1"/>
          </p:cNvSpPr>
          <p:nvPr>
            <p:ph type="title"/>
          </p:nvPr>
        </p:nvSpPr>
        <p:spPr/>
        <p:txBody>
          <a:bodyPr/>
          <a:lstStyle/>
          <a:p>
            <a:r>
              <a:rPr lang="en-US" altLang="zh-CN" dirty="0"/>
              <a:t>MapReduce</a:t>
            </a:r>
            <a:r>
              <a:rPr lang="zh-CN" altLang="en-US" dirty="0"/>
              <a:t>工作原理</a:t>
            </a:r>
          </a:p>
        </p:txBody>
      </p:sp>
      <p:pic>
        <p:nvPicPr>
          <p:cNvPr id="5" name="内容占位符 4">
            <a:extLst>
              <a:ext uri="{FF2B5EF4-FFF2-40B4-BE49-F238E27FC236}">
                <a16:creationId xmlns:a16="http://schemas.microsoft.com/office/drawing/2014/main" id="{CBF0712C-9424-4E4B-A238-8B74F248CD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9621" y="1124744"/>
            <a:ext cx="6904757" cy="5232958"/>
          </a:xfrm>
        </p:spPr>
      </p:pic>
    </p:spTree>
    <p:extLst>
      <p:ext uri="{BB962C8B-B14F-4D97-AF65-F5344CB8AC3E}">
        <p14:creationId xmlns:p14="http://schemas.microsoft.com/office/powerpoint/2010/main" val="4086166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469E39-7D26-479E-A268-79144C06A8EB}"/>
              </a:ext>
            </a:extLst>
          </p:cNvPr>
          <p:cNvSpPr>
            <a:spLocks noGrp="1"/>
          </p:cNvSpPr>
          <p:nvPr>
            <p:ph type="title"/>
          </p:nvPr>
        </p:nvSpPr>
        <p:spPr/>
        <p:txBody>
          <a:bodyPr/>
          <a:lstStyle/>
          <a:p>
            <a:r>
              <a:rPr lang="en-US" altLang="zh-CN" dirty="0"/>
              <a:t>MapReduce</a:t>
            </a:r>
            <a:r>
              <a:rPr lang="zh-CN" altLang="en-US" dirty="0"/>
              <a:t>示例程序</a:t>
            </a:r>
          </a:p>
        </p:txBody>
      </p:sp>
      <p:sp>
        <p:nvSpPr>
          <p:cNvPr id="3" name="内容占位符 2">
            <a:extLst>
              <a:ext uri="{FF2B5EF4-FFF2-40B4-BE49-F238E27FC236}">
                <a16:creationId xmlns:a16="http://schemas.microsoft.com/office/drawing/2014/main" id="{42885BFF-A4D0-446C-B974-657C41682937}"/>
              </a:ext>
            </a:extLst>
          </p:cNvPr>
          <p:cNvSpPr>
            <a:spLocks noGrp="1"/>
          </p:cNvSpPr>
          <p:nvPr>
            <p:ph idx="1"/>
          </p:nvPr>
        </p:nvSpPr>
        <p:spPr/>
        <p:txBody>
          <a:bodyPr/>
          <a:lstStyle/>
          <a:p>
            <a:r>
              <a:rPr lang="zh-CN" altLang="en-US" dirty="0"/>
              <a:t>参见</a:t>
            </a:r>
            <a:r>
              <a:rPr lang="en-US" altLang="zh-CN" dirty="0"/>
              <a:t>MapReduce</a:t>
            </a:r>
            <a:r>
              <a:rPr lang="zh-CN" altLang="en-US" dirty="0"/>
              <a:t>官方网站</a:t>
            </a:r>
            <a:r>
              <a:rPr lang="en-US" altLang="zh-CN" dirty="0"/>
              <a:t>https://hadoop.apache.org/docs/stable/hadoop-mapreduce-client/hadoop-mapreduce-client-core/MapReduceTutorial.html#Purpose</a:t>
            </a:r>
            <a:endParaRPr lang="zh-CN" altLang="en-US" dirty="0"/>
          </a:p>
        </p:txBody>
      </p:sp>
    </p:spTree>
    <p:extLst>
      <p:ext uri="{BB962C8B-B14F-4D97-AF65-F5344CB8AC3E}">
        <p14:creationId xmlns:p14="http://schemas.microsoft.com/office/powerpoint/2010/main" val="42532833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4185D-4D45-42AC-AC37-0D2986A7054A}"/>
              </a:ext>
            </a:extLst>
          </p:cNvPr>
          <p:cNvSpPr>
            <a:spLocks noGrp="1"/>
          </p:cNvSpPr>
          <p:nvPr>
            <p:ph type="title"/>
          </p:nvPr>
        </p:nvSpPr>
        <p:spPr/>
        <p:txBody>
          <a:bodyPr/>
          <a:lstStyle/>
          <a:p>
            <a:r>
              <a:rPr lang="en-US" altLang="zh-CN" dirty="0"/>
              <a:t>MapReduce</a:t>
            </a:r>
            <a:r>
              <a:rPr lang="zh-CN" altLang="en-US" dirty="0"/>
              <a:t>的输入输出</a:t>
            </a:r>
          </a:p>
        </p:txBody>
      </p:sp>
      <p:sp>
        <p:nvSpPr>
          <p:cNvPr id="3" name="内容占位符 2">
            <a:extLst>
              <a:ext uri="{FF2B5EF4-FFF2-40B4-BE49-F238E27FC236}">
                <a16:creationId xmlns:a16="http://schemas.microsoft.com/office/drawing/2014/main" id="{89CF3A95-AA57-4F6A-B881-51E71A4004BB}"/>
              </a:ext>
            </a:extLst>
          </p:cNvPr>
          <p:cNvSpPr>
            <a:spLocks noGrp="1"/>
          </p:cNvSpPr>
          <p:nvPr>
            <p:ph idx="1"/>
          </p:nvPr>
        </p:nvSpPr>
        <p:spPr>
          <a:xfrm>
            <a:off x="457200" y="1158604"/>
            <a:ext cx="8229600" cy="3422524"/>
          </a:xfrm>
        </p:spPr>
        <p:txBody>
          <a:bodyPr/>
          <a:lstStyle/>
          <a:p>
            <a:r>
              <a:rPr lang="en-US" altLang="zh-CN" dirty="0"/>
              <a:t>MapReduce</a:t>
            </a:r>
            <a:r>
              <a:rPr lang="zh-CN" altLang="en-US" dirty="0"/>
              <a:t>框架运转在</a:t>
            </a:r>
            <a:r>
              <a:rPr lang="en-US" altLang="zh-CN" dirty="0"/>
              <a:t>&lt;</a:t>
            </a:r>
            <a:r>
              <a:rPr lang="en-US" altLang="zh-CN" dirty="0" err="1"/>
              <a:t>key,value</a:t>
            </a:r>
            <a:r>
              <a:rPr lang="en-US" altLang="zh-CN" dirty="0"/>
              <a:t>&gt;</a:t>
            </a:r>
            <a:r>
              <a:rPr lang="zh-CN" altLang="en-US" dirty="0"/>
              <a:t>键值对上，也就是说，框架把作业的输入看成是一组</a:t>
            </a:r>
            <a:r>
              <a:rPr lang="en-US" altLang="zh-CN" dirty="0"/>
              <a:t>&lt;</a:t>
            </a:r>
            <a:r>
              <a:rPr lang="en-US" altLang="zh-CN" dirty="0" err="1"/>
              <a:t>key,value</a:t>
            </a:r>
            <a:r>
              <a:rPr lang="en-US" altLang="zh-CN" dirty="0"/>
              <a:t>&gt;</a:t>
            </a:r>
            <a:r>
              <a:rPr lang="zh-CN" altLang="en-US" dirty="0"/>
              <a:t>键值对，同样也产生一组</a:t>
            </a:r>
            <a:r>
              <a:rPr lang="en-US" altLang="zh-CN" dirty="0"/>
              <a:t>&lt;</a:t>
            </a:r>
            <a:r>
              <a:rPr lang="en-US" altLang="zh-CN" dirty="0" err="1"/>
              <a:t>key,value</a:t>
            </a:r>
            <a:r>
              <a:rPr lang="en-US" altLang="zh-CN" dirty="0"/>
              <a:t>&gt;</a:t>
            </a:r>
            <a:r>
              <a:rPr lang="zh-CN" altLang="en-US" dirty="0"/>
              <a:t>键值对作为作业的输出，这两组键值对有可能是不同的。</a:t>
            </a:r>
          </a:p>
          <a:p>
            <a:r>
              <a:rPr lang="zh-CN" altLang="en-US" dirty="0"/>
              <a:t>一个</a:t>
            </a:r>
            <a:r>
              <a:rPr lang="en-US" altLang="zh-CN" dirty="0"/>
              <a:t>MapReduce</a:t>
            </a:r>
            <a:r>
              <a:rPr lang="zh-CN" altLang="en-US" dirty="0"/>
              <a:t>作业的输入和输出类型如下图所示：可以看出在整个流程中，会有三组</a:t>
            </a:r>
            <a:r>
              <a:rPr lang="en-US" altLang="zh-CN" dirty="0"/>
              <a:t>&lt;</a:t>
            </a:r>
            <a:r>
              <a:rPr lang="en-US" altLang="zh-CN" dirty="0" err="1"/>
              <a:t>key,value</a:t>
            </a:r>
            <a:r>
              <a:rPr lang="en-US" altLang="zh-CN" dirty="0"/>
              <a:t>&gt;</a:t>
            </a:r>
            <a:r>
              <a:rPr lang="zh-CN" altLang="en-US" dirty="0"/>
              <a:t>键值对类型的存在。</a:t>
            </a:r>
          </a:p>
        </p:txBody>
      </p:sp>
      <p:pic>
        <p:nvPicPr>
          <p:cNvPr id="5" name="图片 4">
            <a:extLst>
              <a:ext uri="{FF2B5EF4-FFF2-40B4-BE49-F238E27FC236}">
                <a16:creationId xmlns:a16="http://schemas.microsoft.com/office/drawing/2014/main" id="{DCE74911-F6E6-42CE-B907-A170C7120F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151708"/>
            <a:ext cx="8210550" cy="1095375"/>
          </a:xfrm>
          <a:prstGeom prst="rect">
            <a:avLst/>
          </a:prstGeom>
        </p:spPr>
      </p:pic>
    </p:spTree>
    <p:extLst>
      <p:ext uri="{BB962C8B-B14F-4D97-AF65-F5344CB8AC3E}">
        <p14:creationId xmlns:p14="http://schemas.microsoft.com/office/powerpoint/2010/main" val="8642768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03A64-951F-48AC-B49D-29CBAE7C92EF}"/>
              </a:ext>
            </a:extLst>
          </p:cNvPr>
          <p:cNvSpPr>
            <a:spLocks noGrp="1"/>
          </p:cNvSpPr>
          <p:nvPr>
            <p:ph type="title"/>
          </p:nvPr>
        </p:nvSpPr>
        <p:spPr/>
        <p:txBody>
          <a:bodyPr/>
          <a:lstStyle/>
          <a:p>
            <a:r>
              <a:rPr lang="en-US" altLang="zh-CN" dirty="0">
                <a:solidFill>
                  <a:srgbClr val="FFC000"/>
                </a:solidFill>
              </a:rPr>
              <a:t>MapReduce</a:t>
            </a:r>
            <a:r>
              <a:rPr lang="zh-CN" altLang="en-US" dirty="0">
                <a:solidFill>
                  <a:srgbClr val="FFC000"/>
                </a:solidFill>
              </a:rPr>
              <a:t>分区</a:t>
            </a:r>
          </a:p>
        </p:txBody>
      </p:sp>
      <p:pic>
        <p:nvPicPr>
          <p:cNvPr id="5" name="内容占位符 4">
            <a:extLst>
              <a:ext uri="{FF2B5EF4-FFF2-40B4-BE49-F238E27FC236}">
                <a16:creationId xmlns:a16="http://schemas.microsoft.com/office/drawing/2014/main" id="{230EAFEC-1D6B-47BB-B777-FC1BE9567D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2" y="989396"/>
            <a:ext cx="8219257" cy="5182698"/>
          </a:xfrm>
        </p:spPr>
      </p:pic>
    </p:spTree>
    <p:extLst>
      <p:ext uri="{BB962C8B-B14F-4D97-AF65-F5344CB8AC3E}">
        <p14:creationId xmlns:p14="http://schemas.microsoft.com/office/powerpoint/2010/main" val="587441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0B0FE3-F267-4C3F-9901-1CD7E3B8EDFE}"/>
              </a:ext>
            </a:extLst>
          </p:cNvPr>
          <p:cNvSpPr>
            <a:spLocks noGrp="1"/>
          </p:cNvSpPr>
          <p:nvPr>
            <p:ph type="title"/>
          </p:nvPr>
        </p:nvSpPr>
        <p:spPr>
          <a:xfrm>
            <a:off x="467543" y="105431"/>
            <a:ext cx="8219257" cy="659273"/>
          </a:xfrm>
        </p:spPr>
        <p:txBody>
          <a:bodyPr/>
          <a:lstStyle/>
          <a:p>
            <a:r>
              <a:rPr lang="zh-CN" altLang="en-US" dirty="0">
                <a:solidFill>
                  <a:srgbClr val="FFC000"/>
                </a:solidFill>
              </a:rPr>
              <a:t>分区实现及自定义分区</a:t>
            </a:r>
          </a:p>
        </p:txBody>
      </p:sp>
      <p:sp>
        <p:nvSpPr>
          <p:cNvPr id="3" name="内容占位符 2">
            <a:extLst>
              <a:ext uri="{FF2B5EF4-FFF2-40B4-BE49-F238E27FC236}">
                <a16:creationId xmlns:a16="http://schemas.microsoft.com/office/drawing/2014/main" id="{A628B20E-4717-4F4E-8AE9-1CA64923A477}"/>
              </a:ext>
            </a:extLst>
          </p:cNvPr>
          <p:cNvSpPr>
            <a:spLocks noGrp="1"/>
          </p:cNvSpPr>
          <p:nvPr>
            <p:ph idx="1"/>
          </p:nvPr>
        </p:nvSpPr>
        <p:spPr>
          <a:xfrm>
            <a:off x="457200" y="863196"/>
            <a:ext cx="8229600" cy="1594523"/>
          </a:xfrm>
        </p:spPr>
        <p:txBody>
          <a:bodyPr>
            <a:normAutofit/>
          </a:bodyPr>
          <a:lstStyle/>
          <a:p>
            <a:r>
              <a:rPr lang="en-US" altLang="zh-CN" dirty="0" err="1"/>
              <a:t>Partitioner</a:t>
            </a:r>
            <a:r>
              <a:rPr lang="zh-CN" altLang="en-US" dirty="0"/>
              <a:t>决定</a:t>
            </a:r>
            <a:r>
              <a:rPr lang="en-US" altLang="zh-CN" dirty="0"/>
              <a:t>Map</a:t>
            </a:r>
            <a:r>
              <a:rPr lang="zh-CN" altLang="en-US" dirty="0"/>
              <a:t>节点的输出将被分区到哪个</a:t>
            </a:r>
            <a:r>
              <a:rPr lang="en-US" altLang="zh-CN" dirty="0"/>
              <a:t>Reduce</a:t>
            </a:r>
            <a:r>
              <a:rPr lang="zh-CN" altLang="en-US" dirty="0"/>
              <a:t>节点。默认的</a:t>
            </a:r>
            <a:r>
              <a:rPr lang="en-US" altLang="zh-CN" dirty="0" err="1"/>
              <a:t>Partitioner</a:t>
            </a:r>
            <a:r>
              <a:rPr lang="zh-CN" altLang="en-US" dirty="0"/>
              <a:t>是</a:t>
            </a:r>
            <a:r>
              <a:rPr lang="en-US" altLang="zh-CN" dirty="0" err="1"/>
              <a:t>HashPartitioner</a:t>
            </a:r>
            <a:r>
              <a:rPr lang="zh-CN" altLang="en-US" dirty="0"/>
              <a:t>。</a:t>
            </a:r>
            <a:endParaRPr lang="en-US" altLang="zh-CN" dirty="0"/>
          </a:p>
          <a:p>
            <a:r>
              <a:rPr lang="zh-CN" altLang="en-US" dirty="0"/>
              <a:t>用户可以定制并使用自己的</a:t>
            </a:r>
            <a:r>
              <a:rPr lang="en-US" altLang="zh-CN" dirty="0" err="1"/>
              <a:t>Partitioner</a:t>
            </a:r>
            <a:r>
              <a:rPr lang="zh-CN" altLang="en-US" dirty="0"/>
              <a:t>。</a:t>
            </a:r>
          </a:p>
        </p:txBody>
      </p:sp>
      <p:pic>
        <p:nvPicPr>
          <p:cNvPr id="4" name="图片 3">
            <a:extLst>
              <a:ext uri="{FF2B5EF4-FFF2-40B4-BE49-F238E27FC236}">
                <a16:creationId xmlns:a16="http://schemas.microsoft.com/office/drawing/2014/main" id="{56A5C036-FEF7-448F-A17E-45DAE77CE9D3}"/>
              </a:ext>
            </a:extLst>
          </p:cNvPr>
          <p:cNvPicPr>
            <a:picLocks noChangeAspect="1"/>
          </p:cNvPicPr>
          <p:nvPr/>
        </p:nvPicPr>
        <p:blipFill>
          <a:blip r:embed="rId3"/>
          <a:stretch>
            <a:fillRect/>
          </a:stretch>
        </p:blipFill>
        <p:spPr>
          <a:xfrm>
            <a:off x="548082" y="2556211"/>
            <a:ext cx="8129895" cy="3024336"/>
          </a:xfrm>
          <a:prstGeom prst="rect">
            <a:avLst/>
          </a:prstGeom>
        </p:spPr>
      </p:pic>
      <p:pic>
        <p:nvPicPr>
          <p:cNvPr id="5" name="图片 4">
            <a:extLst>
              <a:ext uri="{FF2B5EF4-FFF2-40B4-BE49-F238E27FC236}">
                <a16:creationId xmlns:a16="http://schemas.microsoft.com/office/drawing/2014/main" id="{C52C8EB2-7954-449F-92A3-E4A8C3C2FBF8}"/>
              </a:ext>
            </a:extLst>
          </p:cNvPr>
          <p:cNvPicPr>
            <a:picLocks noChangeAspect="1"/>
          </p:cNvPicPr>
          <p:nvPr/>
        </p:nvPicPr>
        <p:blipFill>
          <a:blip r:embed="rId4"/>
          <a:stretch>
            <a:fillRect/>
          </a:stretch>
        </p:blipFill>
        <p:spPr>
          <a:xfrm>
            <a:off x="625121" y="5723341"/>
            <a:ext cx="8061679" cy="659273"/>
          </a:xfrm>
          <a:prstGeom prst="rect">
            <a:avLst/>
          </a:prstGeom>
        </p:spPr>
      </p:pic>
    </p:spTree>
    <p:extLst>
      <p:ext uri="{BB962C8B-B14F-4D97-AF65-F5344CB8AC3E}">
        <p14:creationId xmlns:p14="http://schemas.microsoft.com/office/powerpoint/2010/main" val="36004695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16AD1A-3B27-47C2-AA8E-7D6039E1ED81}"/>
              </a:ext>
            </a:extLst>
          </p:cNvPr>
          <p:cNvSpPr>
            <a:spLocks noGrp="1"/>
          </p:cNvSpPr>
          <p:nvPr>
            <p:ph type="title"/>
          </p:nvPr>
        </p:nvSpPr>
        <p:spPr/>
        <p:txBody>
          <a:bodyPr/>
          <a:lstStyle/>
          <a:p>
            <a:r>
              <a:rPr lang="zh-CN" altLang="en-US" dirty="0"/>
              <a:t>初识</a:t>
            </a:r>
            <a:r>
              <a:rPr lang="en-US" altLang="zh-CN" dirty="0"/>
              <a:t>HBase</a:t>
            </a:r>
            <a:endParaRPr lang="zh-CN" altLang="en-US" dirty="0"/>
          </a:p>
        </p:txBody>
      </p:sp>
      <p:sp>
        <p:nvSpPr>
          <p:cNvPr id="5" name="内容占位符 4">
            <a:extLst>
              <a:ext uri="{FF2B5EF4-FFF2-40B4-BE49-F238E27FC236}">
                <a16:creationId xmlns:a16="http://schemas.microsoft.com/office/drawing/2014/main" id="{59EC720F-7F23-47E6-A49F-608D013D36BA}"/>
              </a:ext>
            </a:extLst>
          </p:cNvPr>
          <p:cNvSpPr>
            <a:spLocks noGrp="1"/>
          </p:cNvSpPr>
          <p:nvPr>
            <p:ph idx="1"/>
          </p:nvPr>
        </p:nvSpPr>
        <p:spPr/>
        <p:txBody>
          <a:bodyPr/>
          <a:lstStyle/>
          <a:p>
            <a:r>
              <a:rPr lang="en-US" altLang="zh-CN" dirty="0"/>
              <a:t>HBase </a:t>
            </a:r>
            <a:r>
              <a:rPr lang="zh-CN" altLang="en-US" dirty="0"/>
              <a:t>是一个面向列式存储的分布式数据库，其设计思想来源于 </a:t>
            </a:r>
            <a:r>
              <a:rPr lang="en-US" altLang="zh-CN" dirty="0"/>
              <a:t>Google </a:t>
            </a:r>
            <a:r>
              <a:rPr lang="zh-CN" altLang="en-US" dirty="0"/>
              <a:t>的 </a:t>
            </a:r>
            <a:r>
              <a:rPr lang="en-US" altLang="zh-CN" dirty="0" err="1"/>
              <a:t>BigTable</a:t>
            </a:r>
            <a:r>
              <a:rPr lang="en-US" altLang="zh-CN" dirty="0"/>
              <a:t> </a:t>
            </a:r>
            <a:r>
              <a:rPr lang="zh-CN" altLang="en-US" dirty="0"/>
              <a:t>论文。</a:t>
            </a:r>
            <a:endParaRPr lang="en-US" altLang="zh-CN" dirty="0"/>
          </a:p>
          <a:p>
            <a:r>
              <a:rPr lang="en-US" altLang="zh-CN" dirty="0"/>
              <a:t>HBase </a:t>
            </a:r>
            <a:r>
              <a:rPr lang="zh-CN" altLang="en-US" dirty="0"/>
              <a:t>底层存储基于 </a:t>
            </a:r>
            <a:r>
              <a:rPr lang="en-US" altLang="zh-CN" dirty="0"/>
              <a:t>HDFS </a:t>
            </a:r>
            <a:r>
              <a:rPr lang="zh-CN" altLang="en-US" dirty="0"/>
              <a:t>实现，集群的管理基于 </a:t>
            </a:r>
            <a:r>
              <a:rPr lang="en-US" altLang="zh-CN" dirty="0" err="1"/>
              <a:t>ZooKeeper</a:t>
            </a:r>
            <a:r>
              <a:rPr lang="en-US" altLang="zh-CN" dirty="0"/>
              <a:t> </a:t>
            </a:r>
            <a:r>
              <a:rPr lang="zh-CN" altLang="en-US" dirty="0"/>
              <a:t>实现。</a:t>
            </a:r>
            <a:endParaRPr lang="en-US" altLang="zh-CN" dirty="0"/>
          </a:p>
          <a:p>
            <a:r>
              <a:rPr lang="en-US" altLang="zh-CN" dirty="0"/>
              <a:t>HBase </a:t>
            </a:r>
            <a:r>
              <a:rPr lang="zh-CN" altLang="en-US" dirty="0"/>
              <a:t>良好的分布式架构设计为海量数据的快速存储、随机访问提供了可能，基于数据副本机制和分区机制可以轻松实现在线扩容、缩容和数据容灾。</a:t>
            </a:r>
            <a:endParaRPr lang="en-US" altLang="zh-CN" dirty="0"/>
          </a:p>
          <a:p>
            <a:r>
              <a:rPr lang="zh-CN" altLang="en-US" dirty="0"/>
              <a:t>是大数据领域中 </a:t>
            </a:r>
            <a:r>
              <a:rPr lang="en-US" altLang="zh-CN" dirty="0"/>
              <a:t>Key-Value </a:t>
            </a:r>
            <a:r>
              <a:rPr lang="zh-CN" altLang="en-US" dirty="0"/>
              <a:t>数据结构存储最常用的数据库方案。</a:t>
            </a:r>
          </a:p>
        </p:txBody>
      </p:sp>
    </p:spTree>
    <p:extLst>
      <p:ext uri="{BB962C8B-B14F-4D97-AF65-F5344CB8AC3E}">
        <p14:creationId xmlns:p14="http://schemas.microsoft.com/office/powerpoint/2010/main" val="20737623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8D4677-9432-4624-AA22-AF27FBE05BDB}"/>
              </a:ext>
            </a:extLst>
          </p:cNvPr>
          <p:cNvSpPr>
            <a:spLocks noGrp="1"/>
          </p:cNvSpPr>
          <p:nvPr>
            <p:ph type="title"/>
          </p:nvPr>
        </p:nvSpPr>
        <p:spPr/>
        <p:txBody>
          <a:bodyPr/>
          <a:lstStyle/>
          <a:p>
            <a:r>
              <a:rPr lang="en-US" altLang="zh-CN" dirty="0"/>
              <a:t>HBase</a:t>
            </a:r>
            <a:r>
              <a:rPr lang="zh-CN" altLang="en-US" dirty="0"/>
              <a:t>特点</a:t>
            </a:r>
            <a:r>
              <a:rPr lang="en-US" altLang="zh-CN" dirty="0"/>
              <a:t>(1/2)</a:t>
            </a:r>
            <a:endParaRPr lang="zh-CN" altLang="en-US" dirty="0"/>
          </a:p>
        </p:txBody>
      </p:sp>
      <p:sp>
        <p:nvSpPr>
          <p:cNvPr id="3" name="内容占位符 2">
            <a:extLst>
              <a:ext uri="{FF2B5EF4-FFF2-40B4-BE49-F238E27FC236}">
                <a16:creationId xmlns:a16="http://schemas.microsoft.com/office/drawing/2014/main" id="{0FE5B633-8460-47E8-B467-F7751DB5A5FA}"/>
              </a:ext>
            </a:extLst>
          </p:cNvPr>
          <p:cNvSpPr>
            <a:spLocks noGrp="1"/>
          </p:cNvSpPr>
          <p:nvPr>
            <p:ph idx="1"/>
          </p:nvPr>
        </p:nvSpPr>
        <p:spPr/>
        <p:txBody>
          <a:bodyPr/>
          <a:lstStyle/>
          <a:p>
            <a:r>
              <a:rPr lang="zh-CN" altLang="en-US" dirty="0"/>
              <a:t>易扩展</a:t>
            </a:r>
          </a:p>
          <a:p>
            <a:pPr lvl="1"/>
            <a:r>
              <a:rPr lang="en-US" altLang="zh-CN" dirty="0" err="1"/>
              <a:t>Hbase</a:t>
            </a:r>
            <a:r>
              <a:rPr lang="en-US" altLang="zh-CN" dirty="0"/>
              <a:t> </a:t>
            </a:r>
            <a:r>
              <a:rPr lang="zh-CN" altLang="en-US" dirty="0"/>
              <a:t>的扩展性主要体现在两个方面，一个是基于运算能力（</a:t>
            </a:r>
            <a:r>
              <a:rPr lang="en-US" altLang="zh-CN" dirty="0" err="1"/>
              <a:t>RegionServer</a:t>
            </a:r>
            <a:r>
              <a:rPr lang="zh-CN" altLang="en-US" dirty="0"/>
              <a:t>） 的扩展，通过增加 </a:t>
            </a:r>
            <a:r>
              <a:rPr lang="en-US" altLang="zh-CN" dirty="0" err="1"/>
              <a:t>RegionSever</a:t>
            </a:r>
            <a:r>
              <a:rPr lang="en-US" altLang="zh-CN" dirty="0"/>
              <a:t> </a:t>
            </a:r>
            <a:r>
              <a:rPr lang="zh-CN" altLang="en-US" dirty="0"/>
              <a:t>节点的数量，提升 </a:t>
            </a:r>
            <a:r>
              <a:rPr lang="en-US" altLang="zh-CN" dirty="0" err="1"/>
              <a:t>Hbase</a:t>
            </a:r>
            <a:r>
              <a:rPr lang="en-US" altLang="zh-CN" dirty="0"/>
              <a:t> </a:t>
            </a:r>
            <a:r>
              <a:rPr lang="zh-CN" altLang="en-US" dirty="0"/>
              <a:t>上层的处理能力。</a:t>
            </a:r>
            <a:endParaRPr lang="en-US" altLang="zh-CN" dirty="0"/>
          </a:p>
          <a:p>
            <a:pPr lvl="1"/>
            <a:r>
              <a:rPr lang="zh-CN" altLang="en-US" dirty="0"/>
              <a:t>另一个是基于存储能力的扩展（</a:t>
            </a:r>
            <a:r>
              <a:rPr lang="en-US" altLang="zh-CN" dirty="0"/>
              <a:t>HDFS</a:t>
            </a:r>
            <a:r>
              <a:rPr lang="zh-CN" altLang="en-US" dirty="0"/>
              <a:t>），通过增加 </a:t>
            </a:r>
            <a:r>
              <a:rPr lang="en-US" altLang="zh-CN" dirty="0" err="1"/>
              <a:t>DataNode</a:t>
            </a:r>
            <a:r>
              <a:rPr lang="en-US" altLang="zh-CN" dirty="0"/>
              <a:t> </a:t>
            </a:r>
            <a:r>
              <a:rPr lang="zh-CN" altLang="en-US" dirty="0"/>
              <a:t>节点数量对存储层的进行扩容，提升 </a:t>
            </a:r>
            <a:r>
              <a:rPr lang="en-US" altLang="zh-CN" dirty="0"/>
              <a:t>HBase </a:t>
            </a:r>
            <a:r>
              <a:rPr lang="zh-CN" altLang="en-US" dirty="0"/>
              <a:t>的数据存储能力。</a:t>
            </a:r>
            <a:endParaRPr lang="en-US" altLang="zh-CN" dirty="0"/>
          </a:p>
          <a:p>
            <a:r>
              <a:rPr lang="zh-CN" altLang="en-US" dirty="0"/>
              <a:t>海量存储</a:t>
            </a:r>
          </a:p>
          <a:p>
            <a:pPr lvl="1"/>
            <a:r>
              <a:rPr lang="en-US" altLang="zh-CN" dirty="0"/>
              <a:t>HBase </a:t>
            </a:r>
            <a:r>
              <a:rPr lang="zh-CN" altLang="en-US" dirty="0"/>
              <a:t>作为一个开源的分布式 </a:t>
            </a:r>
            <a:r>
              <a:rPr lang="en-US" altLang="zh-CN" dirty="0"/>
              <a:t>Key-Value </a:t>
            </a:r>
            <a:r>
              <a:rPr lang="zh-CN" altLang="en-US" dirty="0"/>
              <a:t>数据库，其主要作用是面向 </a:t>
            </a:r>
            <a:r>
              <a:rPr lang="en-US" altLang="zh-CN" dirty="0"/>
              <a:t>PB </a:t>
            </a:r>
            <a:r>
              <a:rPr lang="zh-CN" altLang="en-US" dirty="0"/>
              <a:t>级别数据的实时入库和快速随机访问。这主要源于上述易扩展的特点，使得 </a:t>
            </a:r>
            <a:r>
              <a:rPr lang="en-US" altLang="zh-CN" dirty="0"/>
              <a:t>HBase </a:t>
            </a:r>
            <a:r>
              <a:rPr lang="zh-CN" altLang="en-US" dirty="0"/>
              <a:t>通过扩展来存储海量的数据。</a:t>
            </a:r>
          </a:p>
        </p:txBody>
      </p:sp>
    </p:spTree>
    <p:extLst>
      <p:ext uri="{BB962C8B-B14F-4D97-AF65-F5344CB8AC3E}">
        <p14:creationId xmlns:p14="http://schemas.microsoft.com/office/powerpoint/2010/main" val="2252113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7F4045-4FDA-4F81-BF48-424811FFAB29}"/>
              </a:ext>
            </a:extLst>
          </p:cNvPr>
          <p:cNvSpPr>
            <a:spLocks noGrp="1"/>
          </p:cNvSpPr>
          <p:nvPr>
            <p:ph type="title"/>
          </p:nvPr>
        </p:nvSpPr>
        <p:spPr/>
        <p:txBody>
          <a:bodyPr/>
          <a:lstStyle/>
          <a:p>
            <a:r>
              <a:rPr lang="zh-CN" altLang="en-US" dirty="0"/>
              <a:t>大数据时代背景</a:t>
            </a:r>
          </a:p>
        </p:txBody>
      </p:sp>
      <p:sp>
        <p:nvSpPr>
          <p:cNvPr id="4" name="TextBox 5">
            <a:extLst>
              <a:ext uri="{FF2B5EF4-FFF2-40B4-BE49-F238E27FC236}">
                <a16:creationId xmlns:a16="http://schemas.microsoft.com/office/drawing/2014/main" id="{2B1C583A-1471-45FF-AFB4-9A34C10F38A1}"/>
              </a:ext>
            </a:extLst>
          </p:cNvPr>
          <p:cNvSpPr/>
          <p:nvPr/>
        </p:nvSpPr>
        <p:spPr>
          <a:xfrm>
            <a:off x="652462" y="1304243"/>
            <a:ext cx="8153607" cy="1015663"/>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pPr marL="0" lvl="0" indent="0"/>
            <a:r>
              <a:rPr b="1" dirty="0">
                <a:solidFill>
                  <a:srgbClr val="000000"/>
                </a:solidFill>
                <a:latin typeface="微软雅黑" panose="020B0503020204020204" charset="-122"/>
                <a:ea typeface="微软雅黑" panose="020B0503020204020204" charset="-122"/>
              </a:rPr>
              <a:t>“大数据”</a:t>
            </a:r>
            <a:r>
              <a:rPr lang="zh-CN" altLang="en-US" b="1" dirty="0">
                <a:solidFill>
                  <a:srgbClr val="000000"/>
                </a:solidFill>
                <a:latin typeface="微软雅黑" panose="020B0503020204020204" charset="-122"/>
                <a:ea typeface="微软雅黑" panose="020B0503020204020204" charset="-122"/>
              </a:rPr>
              <a:t>的</a:t>
            </a:r>
            <a:r>
              <a:rPr b="1" dirty="0">
                <a:solidFill>
                  <a:srgbClr val="000000"/>
                </a:solidFill>
                <a:latin typeface="微软雅黑" panose="020B0503020204020204" charset="-122"/>
                <a:ea typeface="微软雅黑" panose="020B0503020204020204" charset="-122"/>
              </a:rPr>
              <a:t>诞生:</a:t>
            </a:r>
          </a:p>
          <a:p>
            <a:pPr marL="0" lvl="0" indent="0"/>
            <a:endParaRPr sz="1400" b="1" dirty="0">
              <a:solidFill>
                <a:srgbClr val="000000"/>
              </a:solidFill>
              <a:latin typeface="微软雅黑" panose="020B0503020204020204" charset="-122"/>
              <a:ea typeface="微软雅黑" panose="020B0503020204020204" charset="-122"/>
            </a:endParaRPr>
          </a:p>
          <a:p>
            <a:pPr marL="0" lvl="0" indent="0"/>
            <a:r>
              <a:rPr sz="1400" b="1" dirty="0">
                <a:solidFill>
                  <a:srgbClr val="000000"/>
                </a:solidFill>
                <a:latin typeface="微软雅黑" panose="020B0503020204020204" charset="-122"/>
                <a:ea typeface="微软雅黑" panose="020B0503020204020204" charset="-122"/>
              </a:rPr>
              <a:t>       半个世纪以来,随着计算机技术全面融入社会生活,信息爆炸已经积累到了一个开始引发变革</a:t>
            </a:r>
            <a:r>
              <a:rPr lang="zh-CN" altLang="en-US" sz="1400" b="1" dirty="0">
                <a:solidFill>
                  <a:srgbClr val="000000"/>
                </a:solidFill>
                <a:latin typeface="微软雅黑" panose="020B0503020204020204" charset="-122"/>
                <a:ea typeface="微软雅黑" panose="020B0503020204020204" charset="-122"/>
              </a:rPr>
              <a:t>的</a:t>
            </a:r>
            <a:r>
              <a:rPr sz="1400" b="1" dirty="0">
                <a:solidFill>
                  <a:srgbClr val="000000"/>
                </a:solidFill>
                <a:latin typeface="微软雅黑" panose="020B0503020204020204" charset="-122"/>
                <a:ea typeface="微软雅黑" panose="020B0503020204020204" charset="-122"/>
              </a:rPr>
              <a:t>程度。它不仅使世界充斥着比以往更多得信息,而且其增长速度也在加快。创造出了“大数据”这个概念*。</a:t>
            </a:r>
            <a:endParaRPr sz="1400" dirty="0">
              <a:solidFill>
                <a:srgbClr val="000000"/>
              </a:solidFill>
              <a:latin typeface="微软雅黑" panose="020B0503020204020204" charset="-122"/>
              <a:ea typeface="微软雅黑" panose="020B0503020204020204" charset="-122"/>
            </a:endParaRPr>
          </a:p>
        </p:txBody>
      </p:sp>
      <p:graphicFrame>
        <p:nvGraphicFramePr>
          <p:cNvPr id="5" name="图示 3">
            <a:extLst>
              <a:ext uri="{FF2B5EF4-FFF2-40B4-BE49-F238E27FC236}">
                <a16:creationId xmlns:a16="http://schemas.microsoft.com/office/drawing/2014/main" id="{72666A91-A3E3-4B6A-B05B-D3476F9A58A9}"/>
              </a:ext>
            </a:extLst>
          </p:cNvPr>
          <p:cNvGraphicFramePr/>
          <p:nvPr>
            <p:extLst>
              <p:ext uri="{D42A27DB-BD31-4B8C-83A1-F6EECF244321}">
                <p14:modId xmlns:p14="http://schemas.microsoft.com/office/powerpoint/2010/main" val="1979791933"/>
              </p:ext>
            </p:extLst>
          </p:nvPr>
        </p:nvGraphicFramePr>
        <p:xfrm>
          <a:off x="480795" y="2576000"/>
          <a:ext cx="4811285" cy="35172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4">
            <a:extLst>
              <a:ext uri="{FF2B5EF4-FFF2-40B4-BE49-F238E27FC236}">
                <a16:creationId xmlns:a16="http://schemas.microsoft.com/office/drawing/2014/main" id="{6EE0E23B-0853-47D9-B439-3A1BF1BB1A85}"/>
              </a:ext>
            </a:extLst>
          </p:cNvPr>
          <p:cNvSpPr/>
          <p:nvPr/>
        </p:nvSpPr>
        <p:spPr>
          <a:xfrm>
            <a:off x="4744069" y="2848485"/>
            <a:ext cx="3171819" cy="2227265"/>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b="1" kern="0" dirty="0">
                <a:solidFill>
                  <a:srgbClr val="000000"/>
                </a:solidFill>
                <a:latin typeface="微软雅黑" panose="020B0503020204020204" charset="-122"/>
                <a:ea typeface="微软雅黑" panose="020B0503020204020204" charset="-122"/>
              </a:rPr>
              <a:t>         21世纪就是数据信息大发展</a:t>
            </a:r>
            <a:r>
              <a:rPr lang="zh-CN" altLang="en-US" sz="1400" b="1" kern="0" dirty="0">
                <a:solidFill>
                  <a:srgbClr val="000000"/>
                </a:solidFill>
                <a:latin typeface="微软雅黑" panose="020B0503020204020204" charset="-122"/>
                <a:ea typeface="微软雅黑" panose="020B0503020204020204" charset="-122"/>
              </a:rPr>
              <a:t>的</a:t>
            </a:r>
            <a:r>
              <a:rPr sz="1400" b="1" kern="0" dirty="0">
                <a:solidFill>
                  <a:srgbClr val="000000"/>
                </a:solidFill>
                <a:latin typeface="微软雅黑" panose="020B0503020204020204" charset="-122"/>
                <a:ea typeface="微软雅黑" panose="020B0503020204020204" charset="-122"/>
              </a:rPr>
              <a:t>时代,移动互联、社交网络、电子商务等极大拓展了互联网得边界与应用范围,各种数据正在迅速膨胀并变大。</a:t>
            </a:r>
          </a:p>
          <a:p>
            <a:endParaRPr sz="1400" b="1" kern="0" dirty="0">
              <a:solidFill>
                <a:srgbClr val="000000"/>
              </a:solidFill>
              <a:latin typeface="微软雅黑" panose="020B0503020204020204" charset="-122"/>
              <a:ea typeface="微软雅黑" panose="020B0503020204020204" charset="-122"/>
            </a:endParaRPr>
          </a:p>
          <a:p>
            <a:r>
              <a:rPr sz="1400" b="1" kern="0" dirty="0">
                <a:solidFill>
                  <a:srgbClr val="000000"/>
                </a:solidFill>
                <a:latin typeface="微软雅黑" panose="020B0503020204020204" charset="-122"/>
                <a:ea typeface="微软雅黑" panose="020B0503020204020204" charset="-122"/>
              </a:rPr>
              <a:t>互联网(社交、搜索、电商)、移动互联网(微博)、物联网(传感器,智慧地球)、车联网、GPS、医学影像、安全监控、金融(银行、股市、保险)、电信(通话、短信)都在疯狂产生着数据。</a:t>
            </a:r>
          </a:p>
        </p:txBody>
      </p:sp>
    </p:spTree>
    <p:extLst>
      <p:ext uri="{BB962C8B-B14F-4D97-AF65-F5344CB8AC3E}">
        <p14:creationId xmlns:p14="http://schemas.microsoft.com/office/powerpoint/2010/main" val="21182466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B6E66-BDE4-49E8-9334-8E41F0838489}"/>
              </a:ext>
            </a:extLst>
          </p:cNvPr>
          <p:cNvSpPr>
            <a:spLocks noGrp="1"/>
          </p:cNvSpPr>
          <p:nvPr>
            <p:ph type="title"/>
          </p:nvPr>
        </p:nvSpPr>
        <p:spPr/>
        <p:txBody>
          <a:bodyPr/>
          <a:lstStyle/>
          <a:p>
            <a:r>
              <a:rPr lang="en-US" altLang="zh-CN" dirty="0"/>
              <a:t>HBase</a:t>
            </a:r>
            <a:r>
              <a:rPr lang="zh-CN" altLang="en-US" dirty="0"/>
              <a:t>特点</a:t>
            </a:r>
            <a:r>
              <a:rPr lang="en-US" altLang="zh-CN" dirty="0"/>
              <a:t>(2/2)</a:t>
            </a:r>
            <a:endParaRPr lang="zh-CN" altLang="en-US" dirty="0"/>
          </a:p>
        </p:txBody>
      </p:sp>
      <p:sp>
        <p:nvSpPr>
          <p:cNvPr id="3" name="内容占位符 2">
            <a:extLst>
              <a:ext uri="{FF2B5EF4-FFF2-40B4-BE49-F238E27FC236}">
                <a16:creationId xmlns:a16="http://schemas.microsoft.com/office/drawing/2014/main" id="{D6C39D53-FE5B-4943-80E6-625C95525FAE}"/>
              </a:ext>
            </a:extLst>
          </p:cNvPr>
          <p:cNvSpPr>
            <a:spLocks noGrp="1"/>
          </p:cNvSpPr>
          <p:nvPr>
            <p:ph idx="1"/>
          </p:nvPr>
        </p:nvSpPr>
        <p:spPr/>
        <p:txBody>
          <a:bodyPr/>
          <a:lstStyle/>
          <a:p>
            <a:r>
              <a:rPr lang="zh-CN" altLang="en-US" dirty="0"/>
              <a:t>高可靠性</a:t>
            </a:r>
          </a:p>
          <a:p>
            <a:pPr lvl="1"/>
            <a:r>
              <a:rPr lang="en-US" altLang="zh-CN" dirty="0"/>
              <a:t>WAL </a:t>
            </a:r>
            <a:r>
              <a:rPr lang="zh-CN" altLang="en-US" dirty="0"/>
              <a:t>机制保证了数据写入时不会因集群异常而导致写入数据丢失，</a:t>
            </a:r>
            <a:r>
              <a:rPr lang="en-US" altLang="zh-CN" dirty="0"/>
              <a:t>Replication </a:t>
            </a:r>
            <a:r>
              <a:rPr lang="zh-CN" altLang="en-US" dirty="0"/>
              <a:t>机制保证了在集群出现严重的问题时，数据不会发生丢失或损坏。而且 </a:t>
            </a:r>
            <a:r>
              <a:rPr lang="en-US" altLang="zh-CN" dirty="0" err="1"/>
              <a:t>Hbase</a:t>
            </a:r>
            <a:r>
              <a:rPr lang="en-US" altLang="zh-CN" dirty="0"/>
              <a:t> </a:t>
            </a:r>
            <a:r>
              <a:rPr lang="zh-CN" altLang="en-US" dirty="0"/>
              <a:t>底层使用 </a:t>
            </a:r>
            <a:r>
              <a:rPr lang="en-US" altLang="zh-CN" dirty="0"/>
              <a:t>HDFS</a:t>
            </a:r>
            <a:r>
              <a:rPr lang="zh-CN" altLang="en-US" dirty="0"/>
              <a:t>，</a:t>
            </a:r>
            <a:r>
              <a:rPr lang="en-US" altLang="zh-CN" dirty="0"/>
              <a:t>HDFS </a:t>
            </a:r>
            <a:r>
              <a:rPr lang="zh-CN" altLang="en-US" dirty="0"/>
              <a:t>本身也有备份。</a:t>
            </a:r>
          </a:p>
          <a:p>
            <a:r>
              <a:rPr lang="zh-CN" altLang="en-US" dirty="0"/>
              <a:t>稀疏性</a:t>
            </a:r>
          </a:p>
          <a:p>
            <a:pPr lvl="1"/>
            <a:r>
              <a:rPr lang="zh-CN" altLang="en-US" dirty="0"/>
              <a:t>在 </a:t>
            </a:r>
            <a:r>
              <a:rPr lang="en-US" altLang="zh-CN" dirty="0"/>
              <a:t>HBase </a:t>
            </a:r>
            <a:r>
              <a:rPr lang="zh-CN" altLang="en-US" dirty="0"/>
              <a:t>的列族中，可以指定任意多的列，为空的列不占用存储空间，表可以设计得非常稀疏。</a:t>
            </a:r>
          </a:p>
        </p:txBody>
      </p:sp>
    </p:spTree>
    <p:extLst>
      <p:ext uri="{BB962C8B-B14F-4D97-AF65-F5344CB8AC3E}">
        <p14:creationId xmlns:p14="http://schemas.microsoft.com/office/powerpoint/2010/main" val="35520784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2604F4-23FF-478C-9C9A-D106496A7303}"/>
              </a:ext>
            </a:extLst>
          </p:cNvPr>
          <p:cNvSpPr>
            <a:spLocks noGrp="1"/>
          </p:cNvSpPr>
          <p:nvPr>
            <p:ph type="title"/>
          </p:nvPr>
        </p:nvSpPr>
        <p:spPr/>
        <p:txBody>
          <a:bodyPr/>
          <a:lstStyle/>
          <a:p>
            <a:r>
              <a:rPr lang="en-US" altLang="zh-CN" dirty="0"/>
              <a:t>HBase</a:t>
            </a:r>
            <a:r>
              <a:rPr lang="zh-CN" altLang="en-US" dirty="0"/>
              <a:t>体系结构</a:t>
            </a:r>
          </a:p>
        </p:txBody>
      </p:sp>
      <p:pic>
        <p:nvPicPr>
          <p:cNvPr id="3" name="图片 2">
            <a:extLst>
              <a:ext uri="{FF2B5EF4-FFF2-40B4-BE49-F238E27FC236}">
                <a16:creationId xmlns:a16="http://schemas.microsoft.com/office/drawing/2014/main" id="{DD75C8E6-824C-4659-809A-09AB2B51669F}"/>
              </a:ext>
            </a:extLst>
          </p:cNvPr>
          <p:cNvPicPr>
            <a:picLocks noChangeAspect="1"/>
          </p:cNvPicPr>
          <p:nvPr/>
        </p:nvPicPr>
        <p:blipFill>
          <a:blip r:embed="rId3"/>
          <a:stretch>
            <a:fillRect/>
          </a:stretch>
        </p:blipFill>
        <p:spPr>
          <a:xfrm>
            <a:off x="201223" y="1268760"/>
            <a:ext cx="8741553" cy="4227056"/>
          </a:xfrm>
          <a:prstGeom prst="rect">
            <a:avLst/>
          </a:prstGeom>
        </p:spPr>
      </p:pic>
    </p:spTree>
    <p:extLst>
      <p:ext uri="{BB962C8B-B14F-4D97-AF65-F5344CB8AC3E}">
        <p14:creationId xmlns:p14="http://schemas.microsoft.com/office/powerpoint/2010/main" val="34408246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8EE8F-728E-4298-BDF6-12893CAFF829}"/>
              </a:ext>
            </a:extLst>
          </p:cNvPr>
          <p:cNvSpPr>
            <a:spLocks noGrp="1"/>
          </p:cNvSpPr>
          <p:nvPr>
            <p:ph type="title"/>
          </p:nvPr>
        </p:nvSpPr>
        <p:spPr/>
        <p:txBody>
          <a:bodyPr>
            <a:normAutofit/>
          </a:bodyPr>
          <a:lstStyle/>
          <a:p>
            <a:r>
              <a:rPr lang="en-US" altLang="zh-CN" dirty="0" err="1"/>
              <a:t>HMaster</a:t>
            </a:r>
            <a:endParaRPr lang="zh-CN" altLang="en-US" dirty="0"/>
          </a:p>
        </p:txBody>
      </p:sp>
      <p:sp>
        <p:nvSpPr>
          <p:cNvPr id="3" name="内容占位符 2">
            <a:extLst>
              <a:ext uri="{FF2B5EF4-FFF2-40B4-BE49-F238E27FC236}">
                <a16:creationId xmlns:a16="http://schemas.microsoft.com/office/drawing/2014/main" id="{398A6314-9387-4950-A5E3-44870A237865}"/>
              </a:ext>
            </a:extLst>
          </p:cNvPr>
          <p:cNvSpPr>
            <a:spLocks noGrp="1"/>
          </p:cNvSpPr>
          <p:nvPr>
            <p:ph idx="1"/>
          </p:nvPr>
        </p:nvSpPr>
        <p:spPr/>
        <p:txBody>
          <a:bodyPr/>
          <a:lstStyle/>
          <a:p>
            <a:r>
              <a:rPr lang="zh-CN" altLang="en-US" dirty="0"/>
              <a:t>负责管理 </a:t>
            </a:r>
            <a:r>
              <a:rPr lang="en-US" altLang="zh-CN" dirty="0" err="1"/>
              <a:t>RegionServer</a:t>
            </a:r>
            <a:r>
              <a:rPr lang="zh-CN" altLang="en-US" dirty="0"/>
              <a:t>，实现其负载均衡；</a:t>
            </a:r>
          </a:p>
          <a:p>
            <a:r>
              <a:rPr lang="zh-CN" altLang="en-US" dirty="0"/>
              <a:t>管理和分配 </a:t>
            </a:r>
            <a:r>
              <a:rPr lang="en-US" altLang="zh-CN" dirty="0"/>
              <a:t>Region</a:t>
            </a:r>
            <a:r>
              <a:rPr lang="zh-CN" altLang="en-US" dirty="0"/>
              <a:t>，比如在 </a:t>
            </a:r>
            <a:r>
              <a:rPr lang="en-US" altLang="zh-CN" dirty="0"/>
              <a:t>Region split</a:t>
            </a:r>
            <a:r>
              <a:rPr lang="zh-CN" altLang="en-US" dirty="0"/>
              <a:t>时分配新的 </a:t>
            </a:r>
            <a:r>
              <a:rPr lang="en-US" altLang="zh-CN" dirty="0"/>
              <a:t>Region</a:t>
            </a:r>
            <a:r>
              <a:rPr lang="zh-CN" altLang="en-US" dirty="0"/>
              <a:t>，在 </a:t>
            </a:r>
            <a:r>
              <a:rPr lang="en-US" altLang="zh-CN" dirty="0" err="1"/>
              <a:t>RegionServer</a:t>
            </a:r>
            <a:r>
              <a:rPr lang="en-US" altLang="zh-CN" dirty="0"/>
              <a:t> </a:t>
            </a:r>
            <a:r>
              <a:rPr lang="zh-CN" altLang="en-US" dirty="0"/>
              <a:t>退出时迁移其内的 </a:t>
            </a:r>
            <a:r>
              <a:rPr lang="en-US" altLang="zh-CN" dirty="0"/>
              <a:t>Region </a:t>
            </a:r>
            <a:r>
              <a:rPr lang="zh-CN" altLang="en-US" dirty="0"/>
              <a:t>到其他 </a:t>
            </a:r>
            <a:r>
              <a:rPr lang="en-US" altLang="zh-CN" dirty="0" err="1"/>
              <a:t>RegionServer</a:t>
            </a:r>
            <a:r>
              <a:rPr lang="zh-CN" altLang="en-US" dirty="0"/>
              <a:t>上；</a:t>
            </a:r>
          </a:p>
          <a:p>
            <a:r>
              <a:rPr lang="zh-CN" altLang="en-US" dirty="0"/>
              <a:t>管理</a:t>
            </a:r>
            <a:r>
              <a:rPr lang="en-US" altLang="zh-CN" dirty="0"/>
              <a:t>namespace</a:t>
            </a:r>
            <a:r>
              <a:rPr lang="zh-CN" altLang="en-US" dirty="0"/>
              <a:t>和</a:t>
            </a:r>
            <a:r>
              <a:rPr lang="en-US" altLang="zh-CN" dirty="0"/>
              <a:t>table</a:t>
            </a:r>
            <a:r>
              <a:rPr lang="zh-CN" altLang="en-US" dirty="0"/>
              <a:t>的元数据（实际存储在</a:t>
            </a:r>
            <a:r>
              <a:rPr lang="en-US" altLang="zh-CN" dirty="0"/>
              <a:t>HDFS</a:t>
            </a:r>
            <a:r>
              <a:rPr lang="zh-CN" altLang="en-US" dirty="0"/>
              <a:t>上）；</a:t>
            </a:r>
          </a:p>
          <a:p>
            <a:r>
              <a:rPr lang="zh-CN" altLang="en-US" dirty="0"/>
              <a:t>权限控制（</a:t>
            </a:r>
            <a:r>
              <a:rPr lang="en-US" altLang="zh-CN" dirty="0"/>
              <a:t>ACL</a:t>
            </a:r>
            <a:r>
              <a:rPr lang="zh-CN" altLang="en-US" dirty="0"/>
              <a:t>）</a:t>
            </a:r>
          </a:p>
        </p:txBody>
      </p:sp>
    </p:spTree>
    <p:extLst>
      <p:ext uri="{BB962C8B-B14F-4D97-AF65-F5344CB8AC3E}">
        <p14:creationId xmlns:p14="http://schemas.microsoft.com/office/powerpoint/2010/main" val="27677708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7DFF8-4ECD-4773-BECE-BC4C5866D807}"/>
              </a:ext>
            </a:extLst>
          </p:cNvPr>
          <p:cNvSpPr>
            <a:spLocks noGrp="1"/>
          </p:cNvSpPr>
          <p:nvPr>
            <p:ph type="title"/>
          </p:nvPr>
        </p:nvSpPr>
        <p:spPr/>
        <p:txBody>
          <a:bodyPr>
            <a:normAutofit/>
          </a:bodyPr>
          <a:lstStyle/>
          <a:p>
            <a:r>
              <a:rPr lang="en-US" altLang="zh-CN" dirty="0" err="1"/>
              <a:t>RegionServer</a:t>
            </a:r>
            <a:endParaRPr lang="zh-CN" altLang="en-US" dirty="0"/>
          </a:p>
        </p:txBody>
      </p:sp>
      <p:sp>
        <p:nvSpPr>
          <p:cNvPr id="3" name="内容占位符 2">
            <a:extLst>
              <a:ext uri="{FF2B5EF4-FFF2-40B4-BE49-F238E27FC236}">
                <a16:creationId xmlns:a16="http://schemas.microsoft.com/office/drawing/2014/main" id="{B70FF944-4C45-44A5-9846-7D6D587C9AF2}"/>
              </a:ext>
            </a:extLst>
          </p:cNvPr>
          <p:cNvSpPr>
            <a:spLocks noGrp="1"/>
          </p:cNvSpPr>
          <p:nvPr>
            <p:ph idx="1"/>
          </p:nvPr>
        </p:nvSpPr>
        <p:spPr/>
        <p:txBody>
          <a:bodyPr/>
          <a:lstStyle/>
          <a:p>
            <a:r>
              <a:rPr lang="zh-CN" altLang="en-US"/>
              <a:t>存放</a:t>
            </a:r>
            <a:r>
              <a:rPr lang="zh-CN" altLang="en-US" dirty="0"/>
              <a:t>和管理本地 </a:t>
            </a:r>
            <a:r>
              <a:rPr lang="en-US" altLang="zh-CN" dirty="0"/>
              <a:t>Region</a:t>
            </a:r>
            <a:r>
              <a:rPr lang="zh-CN" altLang="en-US" dirty="0"/>
              <a:t>；</a:t>
            </a:r>
          </a:p>
          <a:p>
            <a:r>
              <a:rPr lang="zh-CN" altLang="en-US" dirty="0"/>
              <a:t>读写</a:t>
            </a:r>
            <a:r>
              <a:rPr lang="en-US" altLang="zh-CN" dirty="0"/>
              <a:t>HDFS</a:t>
            </a:r>
            <a:r>
              <a:rPr lang="zh-CN" altLang="en-US" dirty="0"/>
              <a:t>，管理</a:t>
            </a:r>
            <a:r>
              <a:rPr lang="en-US" altLang="zh-CN" dirty="0"/>
              <a:t>Table</a:t>
            </a:r>
            <a:r>
              <a:rPr lang="zh-CN" altLang="en-US" dirty="0"/>
              <a:t>中的数据；</a:t>
            </a:r>
          </a:p>
          <a:p>
            <a:r>
              <a:rPr lang="en-US" altLang="zh-CN" dirty="0"/>
              <a:t>Client </a:t>
            </a:r>
            <a:r>
              <a:rPr lang="zh-CN" altLang="en-US" dirty="0"/>
              <a:t>从 </a:t>
            </a:r>
            <a:r>
              <a:rPr lang="en-US" altLang="zh-CN" dirty="0" err="1"/>
              <a:t>HMaster</a:t>
            </a:r>
            <a:r>
              <a:rPr lang="en-US" altLang="zh-CN" dirty="0"/>
              <a:t> </a:t>
            </a:r>
            <a:r>
              <a:rPr lang="zh-CN" altLang="en-US" dirty="0"/>
              <a:t>中获取元数据，找到 </a:t>
            </a:r>
            <a:r>
              <a:rPr lang="en-US" altLang="zh-CN" dirty="0" err="1"/>
              <a:t>RowKey</a:t>
            </a:r>
            <a:r>
              <a:rPr lang="en-US" altLang="zh-CN" dirty="0"/>
              <a:t> </a:t>
            </a:r>
            <a:r>
              <a:rPr lang="zh-CN" altLang="en-US" dirty="0"/>
              <a:t>所在的 </a:t>
            </a:r>
            <a:r>
              <a:rPr lang="en-US" altLang="zh-CN" dirty="0" err="1"/>
              <a:t>RegionServer</a:t>
            </a:r>
            <a:r>
              <a:rPr lang="en-US" altLang="zh-CN" dirty="0"/>
              <a:t> </a:t>
            </a:r>
            <a:r>
              <a:rPr lang="zh-CN" altLang="en-US" dirty="0"/>
              <a:t>进行读写数据。</a:t>
            </a:r>
          </a:p>
        </p:txBody>
      </p:sp>
    </p:spTree>
    <p:extLst>
      <p:ext uri="{BB962C8B-B14F-4D97-AF65-F5344CB8AC3E}">
        <p14:creationId xmlns:p14="http://schemas.microsoft.com/office/powerpoint/2010/main" val="26001733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EFFFE-5602-42C7-A7B2-F773A699AEF7}"/>
              </a:ext>
            </a:extLst>
          </p:cNvPr>
          <p:cNvSpPr>
            <a:spLocks noGrp="1"/>
          </p:cNvSpPr>
          <p:nvPr>
            <p:ph type="title"/>
          </p:nvPr>
        </p:nvSpPr>
        <p:spPr/>
        <p:txBody>
          <a:bodyPr/>
          <a:lstStyle/>
          <a:p>
            <a:r>
              <a:rPr lang="en-US" altLang="zh-CN" dirty="0" err="1"/>
              <a:t>ZooKeeper</a:t>
            </a:r>
            <a:endParaRPr lang="zh-CN" altLang="en-US" dirty="0"/>
          </a:p>
        </p:txBody>
      </p:sp>
      <p:sp>
        <p:nvSpPr>
          <p:cNvPr id="3" name="内容占位符 2">
            <a:extLst>
              <a:ext uri="{FF2B5EF4-FFF2-40B4-BE49-F238E27FC236}">
                <a16:creationId xmlns:a16="http://schemas.microsoft.com/office/drawing/2014/main" id="{DCFDFD1E-65E8-4B1A-A05C-3A341B9FC601}"/>
              </a:ext>
            </a:extLst>
          </p:cNvPr>
          <p:cNvSpPr>
            <a:spLocks noGrp="1"/>
          </p:cNvSpPr>
          <p:nvPr>
            <p:ph idx="1"/>
          </p:nvPr>
        </p:nvSpPr>
        <p:spPr/>
        <p:txBody>
          <a:bodyPr/>
          <a:lstStyle/>
          <a:p>
            <a:r>
              <a:rPr lang="zh-CN" altLang="en-US" dirty="0"/>
              <a:t>存放整个 </a:t>
            </a:r>
            <a:r>
              <a:rPr lang="en-US" altLang="zh-CN" dirty="0"/>
              <a:t>HBase</a:t>
            </a:r>
            <a:r>
              <a:rPr lang="zh-CN" altLang="en-US" dirty="0">
                <a:solidFill>
                  <a:srgbClr val="FF0000"/>
                </a:solidFill>
              </a:rPr>
              <a:t>集群的元数据</a:t>
            </a:r>
            <a:r>
              <a:rPr lang="zh-CN" altLang="en-US" dirty="0"/>
              <a:t>以及</a:t>
            </a:r>
            <a:r>
              <a:rPr lang="zh-CN" altLang="en-US" dirty="0">
                <a:solidFill>
                  <a:srgbClr val="FF0000"/>
                </a:solidFill>
              </a:rPr>
              <a:t>集群的状态信息</a:t>
            </a:r>
            <a:r>
              <a:rPr lang="zh-CN" altLang="en-US" dirty="0"/>
              <a:t>；</a:t>
            </a:r>
          </a:p>
          <a:p>
            <a:r>
              <a:rPr lang="zh-CN" altLang="en-US" dirty="0"/>
              <a:t>实现</a:t>
            </a:r>
            <a:r>
              <a:rPr lang="en-US" altLang="zh-CN" dirty="0" err="1">
                <a:solidFill>
                  <a:srgbClr val="FF0000"/>
                </a:solidFill>
              </a:rPr>
              <a:t>HMaster</a:t>
            </a:r>
            <a:r>
              <a:rPr lang="zh-CN" altLang="en-US" dirty="0">
                <a:solidFill>
                  <a:srgbClr val="FF0000"/>
                </a:solidFill>
              </a:rPr>
              <a:t>主从节点</a:t>
            </a:r>
            <a:r>
              <a:rPr lang="zh-CN" altLang="en-US" dirty="0"/>
              <a:t>的</a:t>
            </a:r>
            <a:r>
              <a:rPr lang="en-US" altLang="zh-CN" dirty="0">
                <a:solidFill>
                  <a:srgbClr val="FF0000"/>
                </a:solidFill>
              </a:rPr>
              <a:t>failover</a:t>
            </a:r>
            <a:r>
              <a:rPr lang="zh-CN" altLang="en-US" dirty="0"/>
              <a:t>。</a:t>
            </a:r>
          </a:p>
        </p:txBody>
      </p:sp>
    </p:spTree>
    <p:extLst>
      <p:ext uri="{BB962C8B-B14F-4D97-AF65-F5344CB8AC3E}">
        <p14:creationId xmlns:p14="http://schemas.microsoft.com/office/powerpoint/2010/main" val="6592761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3EC235-454C-4D72-8E53-028CCD4314B7}"/>
              </a:ext>
            </a:extLst>
          </p:cNvPr>
          <p:cNvSpPr>
            <a:spLocks noGrp="1"/>
          </p:cNvSpPr>
          <p:nvPr>
            <p:ph type="title"/>
          </p:nvPr>
        </p:nvSpPr>
        <p:spPr/>
        <p:txBody>
          <a:bodyPr/>
          <a:lstStyle/>
          <a:p>
            <a:r>
              <a:rPr lang="en-US" altLang="zh-CN" dirty="0"/>
              <a:t>HBase </a:t>
            </a:r>
            <a:r>
              <a:rPr lang="zh-CN" altLang="en-US" dirty="0"/>
              <a:t>数据模型</a:t>
            </a:r>
          </a:p>
        </p:txBody>
      </p:sp>
      <p:sp>
        <p:nvSpPr>
          <p:cNvPr id="3" name="内容占位符 2">
            <a:extLst>
              <a:ext uri="{FF2B5EF4-FFF2-40B4-BE49-F238E27FC236}">
                <a16:creationId xmlns:a16="http://schemas.microsoft.com/office/drawing/2014/main" id="{61A03B05-9474-48FC-A29C-E4BCE9E6137E}"/>
              </a:ext>
            </a:extLst>
          </p:cNvPr>
          <p:cNvSpPr>
            <a:spLocks noGrp="1"/>
          </p:cNvSpPr>
          <p:nvPr>
            <p:ph idx="1"/>
          </p:nvPr>
        </p:nvSpPr>
        <p:spPr>
          <a:xfrm>
            <a:off x="457200" y="4805515"/>
            <a:ext cx="8291264" cy="1575813"/>
          </a:xfrm>
        </p:spPr>
        <p:txBody>
          <a:bodyPr>
            <a:normAutofit fontScale="77500" lnSpcReduction="20000"/>
          </a:bodyPr>
          <a:lstStyle/>
          <a:p>
            <a:r>
              <a:rPr lang="en-US" altLang="zh-CN" dirty="0"/>
              <a:t>HBase </a:t>
            </a:r>
            <a:r>
              <a:rPr lang="zh-CN" altLang="en-US" dirty="0"/>
              <a:t>表中，一条数据拥有一个全局唯一的键</a:t>
            </a:r>
            <a:r>
              <a:rPr lang="en-US" altLang="zh-CN" dirty="0"/>
              <a:t>(</a:t>
            </a:r>
            <a:r>
              <a:rPr lang="en-US" altLang="zh-CN" dirty="0" err="1"/>
              <a:t>RowKey</a:t>
            </a:r>
            <a:r>
              <a:rPr lang="en-US" altLang="zh-CN" dirty="0"/>
              <a:t>)</a:t>
            </a:r>
            <a:r>
              <a:rPr lang="zh-CN" altLang="en-US" dirty="0"/>
              <a:t>和任意数量的列</a:t>
            </a:r>
            <a:r>
              <a:rPr lang="en-US" altLang="zh-CN" dirty="0"/>
              <a:t>(Column)</a:t>
            </a:r>
            <a:r>
              <a:rPr lang="zh-CN" altLang="en-US" dirty="0"/>
              <a:t>，一列或多列组成一个列族，</a:t>
            </a:r>
            <a:r>
              <a:rPr lang="en-US" altLang="zh-CN" dirty="0"/>
              <a:t>HBase </a:t>
            </a:r>
            <a:r>
              <a:rPr lang="zh-CN" altLang="en-US" dirty="0"/>
              <a:t>会将表按主键划分为多个 </a:t>
            </a:r>
            <a:r>
              <a:rPr lang="en-US" altLang="zh-CN" dirty="0"/>
              <a:t>Region </a:t>
            </a:r>
            <a:r>
              <a:rPr lang="zh-CN" altLang="en-US" dirty="0"/>
              <a:t>存储在不同 </a:t>
            </a:r>
            <a:r>
              <a:rPr lang="en-US" altLang="zh-CN" dirty="0"/>
              <a:t>Region Server </a:t>
            </a:r>
            <a:r>
              <a:rPr lang="zh-CN" altLang="en-US" dirty="0"/>
              <a:t>上，以完成数据的分布式存储和读取。</a:t>
            </a:r>
          </a:p>
        </p:txBody>
      </p:sp>
      <p:pic>
        <p:nvPicPr>
          <p:cNvPr id="4" name="图片 3">
            <a:extLst>
              <a:ext uri="{FF2B5EF4-FFF2-40B4-BE49-F238E27FC236}">
                <a16:creationId xmlns:a16="http://schemas.microsoft.com/office/drawing/2014/main" id="{5E810F9D-38DE-4E54-BE11-847D694F7030}"/>
              </a:ext>
            </a:extLst>
          </p:cNvPr>
          <p:cNvPicPr>
            <a:picLocks noChangeAspect="1"/>
          </p:cNvPicPr>
          <p:nvPr/>
        </p:nvPicPr>
        <p:blipFill>
          <a:blip r:embed="rId2"/>
          <a:stretch>
            <a:fillRect/>
          </a:stretch>
        </p:blipFill>
        <p:spPr>
          <a:xfrm>
            <a:off x="474262" y="1268760"/>
            <a:ext cx="7770145" cy="3536756"/>
          </a:xfrm>
          <a:prstGeom prst="rect">
            <a:avLst/>
          </a:prstGeom>
        </p:spPr>
      </p:pic>
    </p:spTree>
    <p:extLst>
      <p:ext uri="{BB962C8B-B14F-4D97-AF65-F5344CB8AC3E}">
        <p14:creationId xmlns:p14="http://schemas.microsoft.com/office/powerpoint/2010/main" val="2545049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524BBC-68CC-400C-A3ED-825CD85DCF70}"/>
              </a:ext>
            </a:extLst>
          </p:cNvPr>
          <p:cNvSpPr>
            <a:spLocks noGrp="1"/>
          </p:cNvSpPr>
          <p:nvPr>
            <p:ph type="title"/>
          </p:nvPr>
        </p:nvSpPr>
        <p:spPr/>
        <p:txBody>
          <a:bodyPr/>
          <a:lstStyle/>
          <a:p>
            <a:r>
              <a:rPr lang="en-US" altLang="zh-CN" dirty="0"/>
              <a:t>Column Family</a:t>
            </a:r>
            <a:endParaRPr lang="zh-CN" altLang="en-US" dirty="0"/>
          </a:p>
        </p:txBody>
      </p:sp>
      <p:sp>
        <p:nvSpPr>
          <p:cNvPr id="3" name="内容占位符 2">
            <a:extLst>
              <a:ext uri="{FF2B5EF4-FFF2-40B4-BE49-F238E27FC236}">
                <a16:creationId xmlns:a16="http://schemas.microsoft.com/office/drawing/2014/main" id="{BF86ADED-8279-439C-9C60-791F0B141A82}"/>
              </a:ext>
            </a:extLst>
          </p:cNvPr>
          <p:cNvSpPr>
            <a:spLocks noGrp="1"/>
          </p:cNvSpPr>
          <p:nvPr>
            <p:ph idx="1"/>
          </p:nvPr>
        </p:nvSpPr>
        <p:spPr/>
        <p:txBody>
          <a:bodyPr>
            <a:normAutofit/>
          </a:bodyPr>
          <a:lstStyle/>
          <a:p>
            <a:r>
              <a:rPr lang="en-US" altLang="zh-CN" dirty="0"/>
              <a:t>Column Family </a:t>
            </a:r>
            <a:r>
              <a:rPr lang="zh-CN" altLang="en-US" dirty="0"/>
              <a:t>即列族，</a:t>
            </a:r>
            <a:r>
              <a:rPr lang="en-US" altLang="zh-CN" dirty="0"/>
              <a:t>HBase </a:t>
            </a:r>
            <a:r>
              <a:rPr lang="zh-CN" altLang="en-US" dirty="0"/>
              <a:t>基于列划分数据的物理存储，一个列族可以包含包意多列。</a:t>
            </a:r>
          </a:p>
          <a:p>
            <a:r>
              <a:rPr lang="zh-CN" altLang="en-US" dirty="0"/>
              <a:t>一般同一类的列会放在一个列族中，每个列族都有一组存储属性：</a:t>
            </a:r>
          </a:p>
          <a:p>
            <a:pPr lvl="1"/>
            <a:r>
              <a:rPr lang="zh-CN" altLang="en-US" dirty="0"/>
              <a:t>是否应该缓存在内存中；</a:t>
            </a:r>
          </a:p>
          <a:p>
            <a:pPr lvl="1"/>
            <a:r>
              <a:rPr lang="zh-CN" altLang="en-US" dirty="0"/>
              <a:t>数据如何被压缩或行键如何编码等。</a:t>
            </a:r>
          </a:p>
          <a:p>
            <a:r>
              <a:rPr lang="en-US" altLang="zh-CN" dirty="0"/>
              <a:t>HBase </a:t>
            </a:r>
            <a:r>
              <a:rPr lang="zh-CN" altLang="en-US" dirty="0"/>
              <a:t>在创建表的时候就必须指定列族。</a:t>
            </a:r>
            <a:r>
              <a:rPr lang="en-US" altLang="zh-CN" dirty="0"/>
              <a:t>HBase</a:t>
            </a:r>
            <a:r>
              <a:rPr lang="zh-CN" altLang="en-US" dirty="0"/>
              <a:t>的列族不是越多越好，官方荐一个表的列族数量最好小于或者等于</a:t>
            </a:r>
            <a:r>
              <a:rPr lang="en-US" altLang="zh-CN" dirty="0"/>
              <a:t>3</a:t>
            </a:r>
            <a:r>
              <a:rPr lang="zh-CN" altLang="en-US" dirty="0"/>
              <a:t>，过多的列族不利于 </a:t>
            </a:r>
            <a:r>
              <a:rPr lang="en-US" altLang="zh-CN" dirty="0"/>
              <a:t>HBase </a:t>
            </a:r>
            <a:r>
              <a:rPr lang="zh-CN" altLang="en-US" dirty="0"/>
              <a:t>数据的管理和索引。</a:t>
            </a:r>
          </a:p>
        </p:txBody>
      </p:sp>
    </p:spTree>
    <p:extLst>
      <p:ext uri="{BB962C8B-B14F-4D97-AF65-F5344CB8AC3E}">
        <p14:creationId xmlns:p14="http://schemas.microsoft.com/office/powerpoint/2010/main" val="33480039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3A36F7-7E50-46C0-9E49-A63F5CA91FB3}"/>
              </a:ext>
            </a:extLst>
          </p:cNvPr>
          <p:cNvSpPr>
            <a:spLocks noGrp="1"/>
          </p:cNvSpPr>
          <p:nvPr>
            <p:ph type="title"/>
          </p:nvPr>
        </p:nvSpPr>
        <p:spPr/>
        <p:txBody>
          <a:bodyPr/>
          <a:lstStyle/>
          <a:p>
            <a:r>
              <a:rPr lang="en-US" altLang="zh-CN" dirty="0" err="1"/>
              <a:t>RowKey</a:t>
            </a:r>
            <a:endParaRPr lang="zh-CN" altLang="en-US" dirty="0"/>
          </a:p>
        </p:txBody>
      </p:sp>
      <p:sp>
        <p:nvSpPr>
          <p:cNvPr id="3" name="内容占位符 2">
            <a:extLst>
              <a:ext uri="{FF2B5EF4-FFF2-40B4-BE49-F238E27FC236}">
                <a16:creationId xmlns:a16="http://schemas.microsoft.com/office/drawing/2014/main" id="{27024E5A-BABA-4003-82E6-3F2B3CEB2378}"/>
              </a:ext>
            </a:extLst>
          </p:cNvPr>
          <p:cNvSpPr>
            <a:spLocks noGrp="1"/>
          </p:cNvSpPr>
          <p:nvPr>
            <p:ph idx="1"/>
          </p:nvPr>
        </p:nvSpPr>
        <p:spPr/>
        <p:txBody>
          <a:bodyPr/>
          <a:lstStyle/>
          <a:p>
            <a:r>
              <a:rPr lang="en-US" altLang="zh-CN" dirty="0" err="1"/>
              <a:t>RowKey</a:t>
            </a:r>
            <a:r>
              <a:rPr lang="zh-CN" altLang="en-US" dirty="0"/>
              <a:t>的概念与关系型数据库中的主键相似，</a:t>
            </a:r>
            <a:r>
              <a:rPr lang="en-US" altLang="zh-CN" dirty="0"/>
              <a:t>HBase </a:t>
            </a:r>
            <a:r>
              <a:rPr lang="zh-CN" altLang="en-US" dirty="0"/>
              <a:t>使用 </a:t>
            </a:r>
            <a:r>
              <a:rPr lang="en-US" altLang="zh-CN" dirty="0" err="1"/>
              <a:t>RowKey</a:t>
            </a:r>
            <a:r>
              <a:rPr lang="en-US" altLang="zh-CN" dirty="0"/>
              <a:t> </a:t>
            </a:r>
            <a:r>
              <a:rPr lang="zh-CN" altLang="en-US" dirty="0"/>
              <a:t>来唯一标识行数据。</a:t>
            </a:r>
          </a:p>
          <a:p>
            <a:r>
              <a:rPr lang="zh-CN" altLang="en-US" dirty="0"/>
              <a:t>访问 </a:t>
            </a:r>
            <a:r>
              <a:rPr lang="en-US" altLang="zh-CN" dirty="0"/>
              <a:t>HBase </a:t>
            </a:r>
            <a:r>
              <a:rPr lang="zh-CN" altLang="en-US" dirty="0"/>
              <a:t>数据的方式有三种</a:t>
            </a:r>
            <a:r>
              <a:rPr lang="en-US" altLang="zh-CN" dirty="0"/>
              <a:t>:</a:t>
            </a:r>
          </a:p>
          <a:p>
            <a:pPr lvl="1"/>
            <a:r>
              <a:rPr lang="zh-CN" altLang="en-US" dirty="0"/>
              <a:t>基于 </a:t>
            </a:r>
            <a:r>
              <a:rPr lang="en-US" altLang="zh-CN" dirty="0" err="1"/>
              <a:t>RowKey</a:t>
            </a:r>
            <a:r>
              <a:rPr lang="zh-CN" altLang="en-US" dirty="0"/>
              <a:t>的单行查询；</a:t>
            </a:r>
          </a:p>
          <a:p>
            <a:pPr lvl="1"/>
            <a:r>
              <a:rPr lang="zh-CN" altLang="en-US" dirty="0"/>
              <a:t>基于</a:t>
            </a:r>
            <a:r>
              <a:rPr lang="en-US" altLang="zh-CN" dirty="0" err="1"/>
              <a:t>RowKey</a:t>
            </a:r>
            <a:r>
              <a:rPr lang="zh-CN" altLang="en-US" dirty="0"/>
              <a:t>的范围查询；</a:t>
            </a:r>
          </a:p>
          <a:p>
            <a:pPr lvl="1"/>
            <a:r>
              <a:rPr lang="zh-CN" altLang="en-US" dirty="0"/>
              <a:t>全表扫描查询。</a:t>
            </a:r>
          </a:p>
        </p:txBody>
      </p:sp>
    </p:spTree>
    <p:extLst>
      <p:ext uri="{BB962C8B-B14F-4D97-AF65-F5344CB8AC3E}">
        <p14:creationId xmlns:p14="http://schemas.microsoft.com/office/powerpoint/2010/main" val="2921834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40EF4C-25A8-4CD8-908F-B9FDF1517AB6}"/>
              </a:ext>
            </a:extLst>
          </p:cNvPr>
          <p:cNvSpPr>
            <a:spLocks noGrp="1"/>
          </p:cNvSpPr>
          <p:nvPr>
            <p:ph type="title"/>
          </p:nvPr>
        </p:nvSpPr>
        <p:spPr/>
        <p:txBody>
          <a:bodyPr/>
          <a:lstStyle/>
          <a:p>
            <a:r>
              <a:rPr lang="en-US" altLang="zh-CN" dirty="0"/>
              <a:t>Region</a:t>
            </a:r>
            <a:endParaRPr lang="zh-CN" altLang="en-US" dirty="0"/>
          </a:p>
        </p:txBody>
      </p:sp>
      <p:sp>
        <p:nvSpPr>
          <p:cNvPr id="3" name="内容占位符 2">
            <a:extLst>
              <a:ext uri="{FF2B5EF4-FFF2-40B4-BE49-F238E27FC236}">
                <a16:creationId xmlns:a16="http://schemas.microsoft.com/office/drawing/2014/main" id="{D6F77F61-EE77-44E5-B4D1-4DA536FE6412}"/>
              </a:ext>
            </a:extLst>
          </p:cNvPr>
          <p:cNvSpPr>
            <a:spLocks noGrp="1"/>
          </p:cNvSpPr>
          <p:nvPr>
            <p:ph idx="1"/>
          </p:nvPr>
        </p:nvSpPr>
        <p:spPr/>
        <p:txBody>
          <a:bodyPr>
            <a:normAutofit fontScale="92500"/>
          </a:bodyPr>
          <a:lstStyle/>
          <a:p>
            <a:r>
              <a:rPr lang="en-US" altLang="zh-CN" dirty="0"/>
              <a:t>HBase </a:t>
            </a:r>
            <a:r>
              <a:rPr lang="zh-CN" altLang="en-US" dirty="0"/>
              <a:t>将表中的数据基于 </a:t>
            </a:r>
            <a:r>
              <a:rPr lang="en-US" altLang="zh-CN" dirty="0" err="1"/>
              <a:t>RowKey</a:t>
            </a:r>
            <a:r>
              <a:rPr lang="en-US" altLang="zh-CN" dirty="0"/>
              <a:t> </a:t>
            </a:r>
            <a:r>
              <a:rPr lang="zh-CN" altLang="en-US" dirty="0"/>
              <a:t>的不同范围划分到不同 </a:t>
            </a:r>
            <a:r>
              <a:rPr lang="en-US" altLang="zh-CN" dirty="0"/>
              <a:t>Region </a:t>
            </a:r>
            <a:r>
              <a:rPr lang="zh-CN" altLang="en-US" dirty="0"/>
              <a:t>上，每个</a:t>
            </a:r>
            <a:r>
              <a:rPr lang="en-US" altLang="zh-CN" dirty="0"/>
              <a:t>Region</a:t>
            </a:r>
            <a:r>
              <a:rPr lang="zh-CN" altLang="en-US" dirty="0"/>
              <a:t>负责一定范围的数据存储和访问。</a:t>
            </a:r>
            <a:endParaRPr lang="en-US" altLang="zh-CN" dirty="0"/>
          </a:p>
          <a:p>
            <a:r>
              <a:rPr lang="zh-CN" altLang="en-US" dirty="0"/>
              <a:t>表开始只有一个 </a:t>
            </a:r>
            <a:r>
              <a:rPr lang="en-US" altLang="zh-CN" dirty="0"/>
              <a:t>Region</a:t>
            </a:r>
            <a:r>
              <a:rPr lang="zh-CN" altLang="en-US" dirty="0"/>
              <a:t>，随着数据增加，</a:t>
            </a:r>
            <a:r>
              <a:rPr lang="en-US" altLang="zh-CN" dirty="0"/>
              <a:t>Region </a:t>
            </a:r>
            <a:r>
              <a:rPr lang="zh-CN" altLang="en-US" dirty="0"/>
              <a:t>不断增大，当增大到一个阀值的时候，</a:t>
            </a:r>
            <a:r>
              <a:rPr lang="en-US" altLang="zh-CN" dirty="0"/>
              <a:t>Region </a:t>
            </a:r>
            <a:r>
              <a:rPr lang="zh-CN" altLang="en-US" dirty="0"/>
              <a:t>就会等分成两个新的 </a:t>
            </a:r>
            <a:r>
              <a:rPr lang="en-US" altLang="zh-CN" dirty="0"/>
              <a:t>Region</a:t>
            </a:r>
            <a:r>
              <a:rPr lang="zh-CN" altLang="en-US" dirty="0"/>
              <a:t>。</a:t>
            </a:r>
            <a:endParaRPr lang="en-US" altLang="zh-CN" dirty="0"/>
          </a:p>
          <a:p>
            <a:r>
              <a:rPr lang="en-US" altLang="zh-CN" dirty="0"/>
              <a:t>Region </a:t>
            </a:r>
            <a:r>
              <a:rPr lang="zh-CN" altLang="en-US" dirty="0"/>
              <a:t>是 </a:t>
            </a:r>
            <a:r>
              <a:rPr lang="en-US" altLang="zh-CN" dirty="0"/>
              <a:t>HBase </a:t>
            </a:r>
            <a:r>
              <a:rPr lang="zh-CN" altLang="en-US" dirty="0"/>
              <a:t>中分布式存储和负载均衡的最小单元，不同的 </a:t>
            </a:r>
            <a:r>
              <a:rPr lang="en-US" altLang="zh-CN" dirty="0"/>
              <a:t>Region </a:t>
            </a:r>
            <a:r>
              <a:rPr lang="zh-CN" altLang="en-US" dirty="0"/>
              <a:t>可以分布在不同的 </a:t>
            </a:r>
            <a:r>
              <a:rPr lang="en-US" altLang="zh-CN" dirty="0" err="1"/>
              <a:t>HRegion</a:t>
            </a:r>
            <a:r>
              <a:rPr lang="en-US" altLang="zh-CN" dirty="0"/>
              <a:t> Server</a:t>
            </a:r>
            <a:r>
              <a:rPr lang="zh-CN" altLang="en-US" dirty="0"/>
              <a:t>上，但同一个</a:t>
            </a:r>
            <a:r>
              <a:rPr lang="en-US" altLang="zh-CN" dirty="0"/>
              <a:t>Region</a:t>
            </a:r>
            <a:r>
              <a:rPr lang="zh-CN" altLang="en-US" dirty="0"/>
              <a:t>不会拆分到多个</a:t>
            </a:r>
            <a:r>
              <a:rPr lang="en-US" altLang="zh-CN" dirty="0" err="1"/>
              <a:t>HRegion</a:t>
            </a:r>
            <a:r>
              <a:rPr lang="zh-CN" altLang="en-US" dirty="0"/>
              <a:t> </a:t>
            </a:r>
            <a:r>
              <a:rPr lang="en-US" altLang="zh-CN" dirty="0"/>
              <a:t>Server</a:t>
            </a:r>
            <a:r>
              <a:rPr lang="zh-CN" altLang="en-US" dirty="0"/>
              <a:t>上的</a:t>
            </a:r>
            <a:endParaRPr lang="en-US" altLang="zh-CN" dirty="0"/>
          </a:p>
          <a:p>
            <a:r>
              <a:rPr lang="zh-CN" altLang="en-US" dirty="0"/>
              <a:t>由于数据被划分到不同的 </a:t>
            </a:r>
            <a:r>
              <a:rPr lang="en-US" altLang="zh-CN" dirty="0"/>
              <a:t>Region</a:t>
            </a:r>
            <a:r>
              <a:rPr lang="zh-CN" altLang="en-US" dirty="0"/>
              <a:t>上，每个 </a:t>
            </a:r>
            <a:r>
              <a:rPr lang="en-US" altLang="zh-CN" dirty="0"/>
              <a:t>Region </a:t>
            </a:r>
            <a:r>
              <a:rPr lang="zh-CN" altLang="en-US" dirty="0"/>
              <a:t>都可以独立地进行写入和查询。</a:t>
            </a:r>
          </a:p>
        </p:txBody>
      </p:sp>
    </p:spTree>
    <p:extLst>
      <p:ext uri="{BB962C8B-B14F-4D97-AF65-F5344CB8AC3E}">
        <p14:creationId xmlns:p14="http://schemas.microsoft.com/office/powerpoint/2010/main" val="32635241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DA8EF-716C-4F86-93CF-1908622617BD}"/>
              </a:ext>
            </a:extLst>
          </p:cNvPr>
          <p:cNvSpPr>
            <a:spLocks noGrp="1"/>
          </p:cNvSpPr>
          <p:nvPr>
            <p:ph type="title"/>
          </p:nvPr>
        </p:nvSpPr>
        <p:spPr/>
        <p:txBody>
          <a:bodyPr/>
          <a:lstStyle/>
          <a:p>
            <a:r>
              <a:rPr lang="en-US" altLang="zh-CN" dirty="0" err="1"/>
              <a:t>TimeStamp</a:t>
            </a:r>
            <a:endParaRPr lang="zh-CN" altLang="en-US" dirty="0"/>
          </a:p>
        </p:txBody>
      </p:sp>
      <p:sp>
        <p:nvSpPr>
          <p:cNvPr id="3" name="内容占位符 2">
            <a:extLst>
              <a:ext uri="{FF2B5EF4-FFF2-40B4-BE49-F238E27FC236}">
                <a16:creationId xmlns:a16="http://schemas.microsoft.com/office/drawing/2014/main" id="{56353542-84D3-4D2C-B026-FCCBE6D1BEBB}"/>
              </a:ext>
            </a:extLst>
          </p:cNvPr>
          <p:cNvSpPr>
            <a:spLocks noGrp="1"/>
          </p:cNvSpPr>
          <p:nvPr>
            <p:ph idx="1"/>
          </p:nvPr>
        </p:nvSpPr>
        <p:spPr/>
        <p:txBody>
          <a:bodyPr/>
          <a:lstStyle/>
          <a:p>
            <a:r>
              <a:rPr lang="en-US" altLang="zh-CN" dirty="0" err="1"/>
              <a:t>TimeStamp</a:t>
            </a:r>
            <a:r>
              <a:rPr lang="en-US" altLang="zh-CN" dirty="0"/>
              <a:t> </a:t>
            </a:r>
            <a:r>
              <a:rPr lang="zh-CN" altLang="en-US" dirty="0"/>
              <a:t>是实现 </a:t>
            </a:r>
            <a:r>
              <a:rPr lang="en-US" altLang="zh-CN" dirty="0"/>
              <a:t>HBase </a:t>
            </a:r>
            <a:r>
              <a:rPr lang="zh-CN" altLang="en-US" dirty="0"/>
              <a:t>多版本的关键。在</a:t>
            </a:r>
            <a:r>
              <a:rPr lang="en-US" altLang="zh-CN" dirty="0"/>
              <a:t>HBase </a:t>
            </a:r>
            <a:r>
              <a:rPr lang="zh-CN" altLang="en-US" dirty="0"/>
              <a:t>中，使用不同 </a:t>
            </a:r>
            <a:r>
              <a:rPr lang="en-US" altLang="zh-CN" dirty="0" err="1"/>
              <a:t>TimeStamp</a:t>
            </a:r>
            <a:r>
              <a:rPr lang="en-US" altLang="zh-CN" dirty="0"/>
              <a:t> </a:t>
            </a:r>
            <a:r>
              <a:rPr lang="zh-CN" altLang="en-US" dirty="0"/>
              <a:t>来标识相同</a:t>
            </a:r>
            <a:r>
              <a:rPr lang="en-US" altLang="zh-CN" dirty="0" err="1"/>
              <a:t>RowKey</a:t>
            </a:r>
            <a:r>
              <a:rPr lang="zh-CN" altLang="en-US" dirty="0"/>
              <a:t>对应的不同版本的数据。</a:t>
            </a:r>
            <a:endParaRPr lang="en-US" altLang="zh-CN" dirty="0"/>
          </a:p>
          <a:p>
            <a:r>
              <a:rPr lang="zh-CN" altLang="en-US" dirty="0"/>
              <a:t>相同 </a:t>
            </a:r>
            <a:r>
              <a:rPr lang="en-US" altLang="zh-CN" dirty="0" err="1"/>
              <a:t>RowKey</a:t>
            </a:r>
            <a:r>
              <a:rPr lang="zh-CN" altLang="en-US" dirty="0"/>
              <a:t>的数据按照 </a:t>
            </a:r>
            <a:r>
              <a:rPr lang="en-US" altLang="zh-CN" dirty="0" err="1"/>
              <a:t>TimeStamp</a:t>
            </a:r>
            <a:r>
              <a:rPr lang="en-US" altLang="zh-CN" dirty="0"/>
              <a:t> </a:t>
            </a:r>
            <a:r>
              <a:rPr lang="zh-CN" altLang="en-US" dirty="0"/>
              <a:t>倒序排列。默认查询的是最新的版本，当然用户也可以指定 </a:t>
            </a:r>
            <a:r>
              <a:rPr lang="en-US" altLang="zh-CN" dirty="0" err="1"/>
              <a:t>TimeStamp</a:t>
            </a:r>
            <a:r>
              <a:rPr lang="en-US" altLang="zh-CN" dirty="0"/>
              <a:t> </a:t>
            </a:r>
            <a:r>
              <a:rPr lang="zh-CN" altLang="en-US" dirty="0"/>
              <a:t>的值来读取指定版本的数据。</a:t>
            </a:r>
          </a:p>
        </p:txBody>
      </p:sp>
    </p:spTree>
    <p:extLst>
      <p:ext uri="{BB962C8B-B14F-4D97-AF65-F5344CB8AC3E}">
        <p14:creationId xmlns:p14="http://schemas.microsoft.com/office/powerpoint/2010/main" val="109648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8AE929-C8EE-4983-A89C-A3785A4541FC}"/>
              </a:ext>
            </a:extLst>
          </p:cNvPr>
          <p:cNvSpPr>
            <a:spLocks noGrp="1"/>
          </p:cNvSpPr>
          <p:nvPr>
            <p:ph type="title"/>
          </p:nvPr>
        </p:nvSpPr>
        <p:spPr/>
        <p:txBody>
          <a:bodyPr/>
          <a:lstStyle/>
          <a:p>
            <a:r>
              <a:rPr lang="zh-CN" altLang="en-US" dirty="0"/>
              <a:t>大数据名词由来</a:t>
            </a:r>
          </a:p>
        </p:txBody>
      </p:sp>
      <p:pic>
        <p:nvPicPr>
          <p:cNvPr id="4" name="Picture 5" descr="http://www.searchdatabase.com.cn/upload/article/2011/2011-09-15-15-34-45.jpg">
            <a:extLst>
              <a:ext uri="{FF2B5EF4-FFF2-40B4-BE49-F238E27FC236}">
                <a16:creationId xmlns:a16="http://schemas.microsoft.com/office/drawing/2014/main" id="{4F541D30-876D-4DAE-82F6-15D7B50035EA}"/>
              </a:ext>
            </a:extLst>
          </p:cNvPr>
          <p:cNvPicPr/>
          <p:nvPr/>
        </p:nvPicPr>
        <p:blipFill>
          <a:blip r:embed="rId2"/>
          <a:stretch>
            <a:fillRect/>
          </a:stretch>
        </p:blipFill>
        <p:spPr>
          <a:xfrm>
            <a:off x="7667625" y="4941888"/>
            <a:ext cx="1081088" cy="1352550"/>
          </a:xfrm>
          <a:prstGeom prst="rect">
            <a:avLst/>
          </a:prstGeom>
          <a:noFill/>
          <a:ln>
            <a:noFill/>
            <a:miter lim="800000"/>
          </a:ln>
        </p:spPr>
      </p:pic>
      <p:sp>
        <p:nvSpPr>
          <p:cNvPr id="5" name="TextBox 3">
            <a:extLst>
              <a:ext uri="{FF2B5EF4-FFF2-40B4-BE49-F238E27FC236}">
                <a16:creationId xmlns:a16="http://schemas.microsoft.com/office/drawing/2014/main" id="{6E35DD57-6B97-4C91-9669-8B2882777146}"/>
              </a:ext>
            </a:extLst>
          </p:cNvPr>
          <p:cNvSpPr/>
          <p:nvPr/>
        </p:nvSpPr>
        <p:spPr>
          <a:xfrm>
            <a:off x="611188" y="5445125"/>
            <a:ext cx="68473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20世纪90年代,数据仓库之父得Bill Inmon就经常提及Big Data</a:t>
            </a:r>
          </a:p>
          <a:p>
            <a:endParaRPr b="1" kern="0">
              <a:solidFill>
                <a:srgbClr val="000000"/>
              </a:solidFill>
              <a:latin typeface="微软雅黑" panose="020B0503020204020204" charset="-122"/>
              <a:ea typeface="微软雅黑" panose="020B0503020204020204" charset="-122"/>
            </a:endParaRPr>
          </a:p>
        </p:txBody>
      </p:sp>
      <p:pic>
        <p:nvPicPr>
          <p:cNvPr id="6" name="Picture 55" descr="C:\Users\zhengge\AppData\Roaming\Tencent\Users\113080365\QQ\WinTemp\RichOle\F%X$IH)NJ6TO~H~]Q}7$AXM.jpg">
            <a:extLst>
              <a:ext uri="{FF2B5EF4-FFF2-40B4-BE49-F238E27FC236}">
                <a16:creationId xmlns:a16="http://schemas.microsoft.com/office/drawing/2014/main" id="{44AE040C-2657-4772-8BB5-1BA13C615371}"/>
              </a:ext>
            </a:extLst>
          </p:cNvPr>
          <p:cNvPicPr/>
          <p:nvPr/>
        </p:nvPicPr>
        <p:blipFill>
          <a:blip r:embed="rId3"/>
          <a:stretch>
            <a:fillRect/>
          </a:stretch>
        </p:blipFill>
        <p:spPr>
          <a:xfrm>
            <a:off x="1042988" y="2060575"/>
            <a:ext cx="6094412" cy="2952750"/>
          </a:xfrm>
          <a:prstGeom prst="rect">
            <a:avLst/>
          </a:prstGeom>
          <a:noFill/>
          <a:ln>
            <a:noFill/>
            <a:miter lim="800000"/>
          </a:ln>
        </p:spPr>
      </p:pic>
      <p:sp>
        <p:nvSpPr>
          <p:cNvPr id="7" name="TextBox 8">
            <a:extLst>
              <a:ext uri="{FF2B5EF4-FFF2-40B4-BE49-F238E27FC236}">
                <a16:creationId xmlns:a16="http://schemas.microsoft.com/office/drawing/2014/main" id="{D037A05F-5A0A-4C86-BAF1-193E94C56583}"/>
              </a:ext>
            </a:extLst>
          </p:cNvPr>
          <p:cNvSpPr/>
          <p:nvPr/>
        </p:nvSpPr>
        <p:spPr>
          <a:xfrm>
            <a:off x="1908175" y="1196975"/>
            <a:ext cx="6774280" cy="640720"/>
          </a:xfrm>
          <a:prstGeom prst="rect">
            <a:avLst/>
          </a:prstGeom>
          <a:noFill/>
          <a:ln w="38100">
            <a:solidFill>
              <a:srgbClr val="0066CC"/>
            </a:solid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b="1" kern="0">
                <a:solidFill>
                  <a:srgbClr val="000000"/>
                </a:solidFill>
                <a:latin typeface="微软雅黑" panose="020B0503020204020204" charset="-122"/>
                <a:ea typeface="微软雅黑" panose="020B0503020204020204" charset="-122"/>
              </a:rPr>
              <a:t>2011</a:t>
            </a:r>
            <a:r>
              <a:rPr altLang="zh-CN" b="1" kern="0">
                <a:solidFill>
                  <a:srgbClr val="000000"/>
                </a:solidFill>
                <a:latin typeface="微软雅黑" panose="020B0503020204020204" charset="-122"/>
                <a:ea typeface="微软雅黑" panose="020B0503020204020204" charset="-122"/>
              </a:rPr>
              <a:t>年5 月,在“云计算相遇大数据” 为主题</a:t>
            </a:r>
            <a:r>
              <a:rPr lang="zh-CN" altLang="en-US" b="1" kern="0">
                <a:solidFill>
                  <a:srgbClr val="000000"/>
                </a:solidFill>
                <a:latin typeface="微软雅黑" panose="020B0503020204020204" charset="-122"/>
                <a:ea typeface="微软雅黑" panose="020B0503020204020204" charset="-122"/>
              </a:rPr>
              <a:t>的</a:t>
            </a:r>
            <a:r>
              <a:rPr altLang="zh-CN" b="1" kern="0">
                <a:solidFill>
                  <a:srgbClr val="000000"/>
                </a:solidFill>
                <a:latin typeface="微软雅黑" panose="020B0503020204020204" charset="-122"/>
                <a:ea typeface="微软雅黑" panose="020B0503020204020204" charset="-122"/>
              </a:rPr>
              <a:t>EMC World 2011 会议中,EMC 抛出了Big Data概念</a:t>
            </a:r>
          </a:p>
        </p:txBody>
      </p:sp>
      <p:pic>
        <p:nvPicPr>
          <p:cNvPr id="8" name="Picture 52" descr="C:\Users\zhengge\AppData\Roaming\Tencent\Users\113080365\QQ\WinTemp\RichOle\SVN%RI6W()WZ4XJ08SU0]I6.jpg">
            <a:extLst>
              <a:ext uri="{FF2B5EF4-FFF2-40B4-BE49-F238E27FC236}">
                <a16:creationId xmlns:a16="http://schemas.microsoft.com/office/drawing/2014/main" id="{66EEEB0E-D0E6-4E6B-B4C2-8C99D1E1F805}"/>
              </a:ext>
            </a:extLst>
          </p:cNvPr>
          <p:cNvPicPr/>
          <p:nvPr/>
        </p:nvPicPr>
        <p:blipFill>
          <a:blip r:embed="rId4"/>
          <a:stretch>
            <a:fillRect/>
          </a:stretch>
        </p:blipFill>
        <p:spPr>
          <a:xfrm>
            <a:off x="468312" y="1196975"/>
            <a:ext cx="1162050" cy="571500"/>
          </a:xfrm>
          <a:prstGeom prst="rect">
            <a:avLst/>
          </a:prstGeom>
          <a:noFill/>
          <a:ln>
            <a:noFill/>
            <a:miter lim="800000"/>
          </a:ln>
        </p:spPr>
      </p:pic>
      <p:pic>
        <p:nvPicPr>
          <p:cNvPr id="9" name="Picture 8" descr="C:\Users\zhengge\AppData\Roaming\Tencent\Users\113080365\QQ\WinTemp\RichOle\8}5Z318L8HL)X02Q(2{)10W.jpg">
            <a:extLst>
              <a:ext uri="{FF2B5EF4-FFF2-40B4-BE49-F238E27FC236}">
                <a16:creationId xmlns:a16="http://schemas.microsoft.com/office/drawing/2014/main" id="{1D0EBD00-DAC1-4B1F-B23B-BDE8401A03BA}"/>
              </a:ext>
            </a:extLst>
          </p:cNvPr>
          <p:cNvPicPr/>
          <p:nvPr/>
        </p:nvPicPr>
        <p:blipFill>
          <a:blip r:embed="rId5"/>
          <a:stretch>
            <a:fillRect/>
          </a:stretch>
        </p:blipFill>
        <p:spPr>
          <a:xfrm>
            <a:off x="7308850" y="2349500"/>
            <a:ext cx="1511300" cy="687388"/>
          </a:xfrm>
          <a:prstGeom prst="rect">
            <a:avLst/>
          </a:prstGeom>
          <a:noFill/>
          <a:ln>
            <a:noFill/>
            <a:miter lim="800000"/>
          </a:ln>
        </p:spPr>
      </p:pic>
    </p:spTree>
    <p:extLst>
      <p:ext uri="{BB962C8B-B14F-4D97-AF65-F5344CB8AC3E}">
        <p14:creationId xmlns:p14="http://schemas.microsoft.com/office/powerpoint/2010/main" val="170865474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8160F8-D0D1-4E8B-B391-1400DD8A7C46}"/>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D1D3EB27-2610-4626-B7FD-3E0F5460FF9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599" y="1268760"/>
            <a:ext cx="7200801" cy="5088066"/>
          </a:xfrm>
        </p:spPr>
      </p:pic>
    </p:spTree>
    <p:extLst>
      <p:ext uri="{BB962C8B-B14F-4D97-AF65-F5344CB8AC3E}">
        <p14:creationId xmlns:p14="http://schemas.microsoft.com/office/powerpoint/2010/main" val="1700513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5447E-9470-4A0A-97DD-BED713AEE8B0}"/>
              </a:ext>
            </a:extLst>
          </p:cNvPr>
          <p:cNvSpPr>
            <a:spLocks noGrp="1"/>
          </p:cNvSpPr>
          <p:nvPr>
            <p:ph type="title"/>
          </p:nvPr>
        </p:nvSpPr>
        <p:spPr/>
        <p:txBody>
          <a:bodyPr/>
          <a:lstStyle/>
          <a:p>
            <a:r>
              <a:rPr lang="zh-CN" altLang="en-US" dirty="0"/>
              <a:t>行式与列式存储示例</a:t>
            </a:r>
          </a:p>
        </p:txBody>
      </p:sp>
      <p:pic>
        <p:nvPicPr>
          <p:cNvPr id="4" name="内容占位符 3">
            <a:extLst>
              <a:ext uri="{FF2B5EF4-FFF2-40B4-BE49-F238E27FC236}">
                <a16:creationId xmlns:a16="http://schemas.microsoft.com/office/drawing/2014/main" id="{15654216-8D01-46DB-8E35-DDE19D37C39B}"/>
              </a:ext>
            </a:extLst>
          </p:cNvPr>
          <p:cNvPicPr>
            <a:picLocks noGrp="1" noChangeAspect="1"/>
          </p:cNvPicPr>
          <p:nvPr>
            <p:ph idx="1"/>
          </p:nvPr>
        </p:nvPicPr>
        <p:blipFill>
          <a:blip r:embed="rId2"/>
          <a:stretch>
            <a:fillRect/>
          </a:stretch>
        </p:blipFill>
        <p:spPr>
          <a:xfrm>
            <a:off x="612305" y="1216827"/>
            <a:ext cx="7919390" cy="2188654"/>
          </a:xfrm>
          <a:prstGeom prst="rect">
            <a:avLst/>
          </a:prstGeom>
        </p:spPr>
      </p:pic>
      <p:pic>
        <p:nvPicPr>
          <p:cNvPr id="5" name="图片 4">
            <a:extLst>
              <a:ext uri="{FF2B5EF4-FFF2-40B4-BE49-F238E27FC236}">
                <a16:creationId xmlns:a16="http://schemas.microsoft.com/office/drawing/2014/main" id="{7C80381F-0F65-420B-9269-F39E1EDA04B5}"/>
              </a:ext>
            </a:extLst>
          </p:cNvPr>
          <p:cNvPicPr>
            <a:picLocks noChangeAspect="1"/>
          </p:cNvPicPr>
          <p:nvPr/>
        </p:nvPicPr>
        <p:blipFill>
          <a:blip r:embed="rId3"/>
          <a:stretch>
            <a:fillRect/>
          </a:stretch>
        </p:blipFill>
        <p:spPr>
          <a:xfrm>
            <a:off x="477034" y="3971994"/>
            <a:ext cx="8219257" cy="2194851"/>
          </a:xfrm>
          <a:prstGeom prst="rect">
            <a:avLst/>
          </a:prstGeom>
        </p:spPr>
      </p:pic>
    </p:spTree>
    <p:extLst>
      <p:ext uri="{BB962C8B-B14F-4D97-AF65-F5344CB8AC3E}">
        <p14:creationId xmlns:p14="http://schemas.microsoft.com/office/powerpoint/2010/main" val="28025949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E3F0C-DC12-491C-BE0A-860193E60E8D}"/>
              </a:ext>
            </a:extLst>
          </p:cNvPr>
          <p:cNvSpPr>
            <a:spLocks noGrp="1"/>
          </p:cNvSpPr>
          <p:nvPr>
            <p:ph type="title"/>
          </p:nvPr>
        </p:nvSpPr>
        <p:spPr/>
        <p:txBody>
          <a:bodyPr/>
          <a:lstStyle/>
          <a:p>
            <a:r>
              <a:rPr lang="zh-CN" altLang="en-US" dirty="0"/>
              <a:t>行式存储与列式存储</a:t>
            </a:r>
          </a:p>
        </p:txBody>
      </p:sp>
      <p:pic>
        <p:nvPicPr>
          <p:cNvPr id="5" name="内容占位符 4">
            <a:extLst>
              <a:ext uri="{FF2B5EF4-FFF2-40B4-BE49-F238E27FC236}">
                <a16:creationId xmlns:a16="http://schemas.microsoft.com/office/drawing/2014/main" id="{2B9A5D57-F191-4895-8A19-D6F512AA50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065" y="989396"/>
            <a:ext cx="8209735" cy="2088232"/>
          </a:xfrm>
        </p:spPr>
      </p:pic>
      <p:pic>
        <p:nvPicPr>
          <p:cNvPr id="7" name="图片 6">
            <a:extLst>
              <a:ext uri="{FF2B5EF4-FFF2-40B4-BE49-F238E27FC236}">
                <a16:creationId xmlns:a16="http://schemas.microsoft.com/office/drawing/2014/main" id="{6B435984-5251-4649-A412-1F206E086D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3212976"/>
            <a:ext cx="5715000" cy="3352800"/>
          </a:xfrm>
          <a:prstGeom prst="rect">
            <a:avLst/>
          </a:prstGeom>
        </p:spPr>
      </p:pic>
    </p:spTree>
    <p:extLst>
      <p:ext uri="{BB962C8B-B14F-4D97-AF65-F5344CB8AC3E}">
        <p14:creationId xmlns:p14="http://schemas.microsoft.com/office/powerpoint/2010/main" val="7139190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C553BD-FE79-4647-A2B4-FB88715AE922}"/>
              </a:ext>
            </a:extLst>
          </p:cNvPr>
          <p:cNvSpPr>
            <a:spLocks noGrp="1"/>
          </p:cNvSpPr>
          <p:nvPr>
            <p:ph type="title"/>
          </p:nvPr>
        </p:nvSpPr>
        <p:spPr/>
        <p:txBody>
          <a:bodyPr/>
          <a:lstStyle/>
          <a:p>
            <a:r>
              <a:rPr lang="zh-CN" altLang="en-US" dirty="0"/>
              <a:t>数据压缩</a:t>
            </a:r>
          </a:p>
        </p:txBody>
      </p:sp>
      <p:pic>
        <p:nvPicPr>
          <p:cNvPr id="5" name="内容占位符 4">
            <a:extLst>
              <a:ext uri="{FF2B5EF4-FFF2-40B4-BE49-F238E27FC236}">
                <a16:creationId xmlns:a16="http://schemas.microsoft.com/office/drawing/2014/main" id="{135A5133-05A5-40C0-A27C-D2766D57BE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3568" y="1412776"/>
            <a:ext cx="7776864" cy="4820036"/>
          </a:xfrm>
        </p:spPr>
      </p:pic>
    </p:spTree>
    <p:extLst>
      <p:ext uri="{BB962C8B-B14F-4D97-AF65-F5344CB8AC3E}">
        <p14:creationId xmlns:p14="http://schemas.microsoft.com/office/powerpoint/2010/main" val="40663996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B930A-721D-4B87-9FBC-4A14A8A1B7B5}"/>
              </a:ext>
            </a:extLst>
          </p:cNvPr>
          <p:cNvSpPr>
            <a:spLocks noGrp="1"/>
          </p:cNvSpPr>
          <p:nvPr>
            <p:ph type="title"/>
          </p:nvPr>
        </p:nvSpPr>
        <p:spPr/>
        <p:txBody>
          <a:bodyPr/>
          <a:lstStyle/>
          <a:p>
            <a:r>
              <a:rPr lang="zh-CN" altLang="en-US" dirty="0"/>
              <a:t>列式存储查询性能示例</a:t>
            </a:r>
          </a:p>
        </p:txBody>
      </p:sp>
      <p:pic>
        <p:nvPicPr>
          <p:cNvPr id="5" name="内容占位符 4">
            <a:extLst>
              <a:ext uri="{FF2B5EF4-FFF2-40B4-BE49-F238E27FC236}">
                <a16:creationId xmlns:a16="http://schemas.microsoft.com/office/drawing/2014/main" id="{0B767E54-5A83-4DF5-8CFB-6F52CED2B3C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412776"/>
            <a:ext cx="7344816" cy="4947550"/>
          </a:xfrm>
        </p:spPr>
      </p:pic>
    </p:spTree>
    <p:extLst>
      <p:ext uri="{BB962C8B-B14F-4D97-AF65-F5344CB8AC3E}">
        <p14:creationId xmlns:p14="http://schemas.microsoft.com/office/powerpoint/2010/main" val="407664154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3DCB208-E232-43A4-BE2B-8EDB794BF2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4" y="260648"/>
            <a:ext cx="8208912" cy="6091534"/>
          </a:xfrm>
        </p:spPr>
      </p:pic>
      <p:sp>
        <p:nvSpPr>
          <p:cNvPr id="10" name="文本框 9">
            <a:extLst>
              <a:ext uri="{FF2B5EF4-FFF2-40B4-BE49-F238E27FC236}">
                <a16:creationId xmlns:a16="http://schemas.microsoft.com/office/drawing/2014/main" id="{92B89458-5336-4047-BB83-DA43D94695B8}"/>
              </a:ext>
            </a:extLst>
          </p:cNvPr>
          <p:cNvSpPr txBox="1"/>
          <p:nvPr/>
        </p:nvSpPr>
        <p:spPr>
          <a:xfrm>
            <a:off x="3311860" y="38998"/>
            <a:ext cx="2520280" cy="369332"/>
          </a:xfrm>
          <a:prstGeom prst="rect">
            <a:avLst/>
          </a:prstGeom>
          <a:noFill/>
        </p:spPr>
        <p:txBody>
          <a:bodyPr wrap="square" rtlCol="0">
            <a:spAutoFit/>
          </a:bodyPr>
          <a:lstStyle/>
          <a:p>
            <a:r>
              <a:rPr lang="en-US" altLang="zh-CN" dirty="0" err="1">
                <a:solidFill>
                  <a:srgbClr val="FF0000"/>
                </a:solidFill>
                <a:latin typeface="微软雅黑" panose="020B0503020204020204" pitchFamily="34" charset="-122"/>
                <a:ea typeface="微软雅黑" panose="020B0503020204020204" pitchFamily="34" charset="-122"/>
              </a:rPr>
              <a:t>Hbase</a:t>
            </a:r>
            <a:r>
              <a:rPr lang="zh-CN" altLang="en-US" dirty="0">
                <a:solidFill>
                  <a:srgbClr val="FF0000"/>
                </a:solidFill>
                <a:latin typeface="微软雅黑" panose="020B0503020204020204" pitchFamily="34" charset="-122"/>
                <a:ea typeface="微软雅黑" panose="020B0503020204020204" pitchFamily="34" charset="-122"/>
              </a:rPr>
              <a:t>写流程</a:t>
            </a:r>
          </a:p>
        </p:txBody>
      </p:sp>
    </p:spTree>
    <p:extLst>
      <p:ext uri="{BB962C8B-B14F-4D97-AF65-F5344CB8AC3E}">
        <p14:creationId xmlns:p14="http://schemas.microsoft.com/office/powerpoint/2010/main" val="31429049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0BCA11-503E-444E-9470-29EB7C860550}"/>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pic>
        <p:nvPicPr>
          <p:cNvPr id="5" name="内容占位符 4">
            <a:extLst>
              <a:ext uri="{FF2B5EF4-FFF2-40B4-BE49-F238E27FC236}">
                <a16:creationId xmlns:a16="http://schemas.microsoft.com/office/drawing/2014/main" id="{43D43BF9-CE83-4251-A978-500898D88C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2776"/>
            <a:ext cx="8905765" cy="4287961"/>
          </a:xfrm>
        </p:spPr>
      </p:pic>
    </p:spTree>
    <p:extLst>
      <p:ext uri="{BB962C8B-B14F-4D97-AF65-F5344CB8AC3E}">
        <p14:creationId xmlns:p14="http://schemas.microsoft.com/office/powerpoint/2010/main" val="14782221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B4F01-1BDA-46AA-B8DE-0C85DB7C2313}"/>
              </a:ext>
            </a:extLst>
          </p:cNvPr>
          <p:cNvSpPr>
            <a:spLocks noGrp="1"/>
          </p:cNvSpPr>
          <p:nvPr>
            <p:ph type="title"/>
          </p:nvPr>
        </p:nvSpPr>
        <p:spPr/>
        <p:txBody>
          <a:bodyPr/>
          <a:lstStyle/>
          <a:p>
            <a:r>
              <a:rPr lang="zh-CN" altLang="en-US" dirty="0"/>
              <a:t>预写日志</a:t>
            </a:r>
            <a:r>
              <a:rPr lang="en-US" altLang="zh-CN" dirty="0"/>
              <a:t>WAL</a:t>
            </a:r>
            <a:r>
              <a:rPr lang="zh-CN" altLang="en-US" dirty="0"/>
              <a:t>（</a:t>
            </a:r>
            <a:r>
              <a:rPr lang="en-US" altLang="zh-CN" dirty="0"/>
              <a:t>Write-Ahead-Log</a:t>
            </a:r>
            <a:r>
              <a:rPr lang="zh-CN" altLang="en-US" dirty="0"/>
              <a:t>）</a:t>
            </a:r>
          </a:p>
        </p:txBody>
      </p:sp>
      <p:sp>
        <p:nvSpPr>
          <p:cNvPr id="3" name="内容占位符 2">
            <a:extLst>
              <a:ext uri="{FF2B5EF4-FFF2-40B4-BE49-F238E27FC236}">
                <a16:creationId xmlns:a16="http://schemas.microsoft.com/office/drawing/2014/main" id="{BA3B37E7-9A89-42D9-94DF-7A4D9540F837}"/>
              </a:ext>
            </a:extLst>
          </p:cNvPr>
          <p:cNvSpPr>
            <a:spLocks noGrp="1"/>
          </p:cNvSpPr>
          <p:nvPr>
            <p:ph idx="1"/>
          </p:nvPr>
        </p:nvSpPr>
        <p:spPr/>
        <p:txBody>
          <a:bodyPr/>
          <a:lstStyle/>
          <a:p>
            <a:r>
              <a:rPr lang="en-US" altLang="zh-CN" dirty="0"/>
              <a:t>WAL</a:t>
            </a:r>
            <a:r>
              <a:rPr lang="zh-CN" altLang="en-US" dirty="0"/>
              <a:t>最重要的作用是灾难恢复。</a:t>
            </a:r>
            <a:endParaRPr lang="en-US" altLang="zh-CN" dirty="0"/>
          </a:p>
          <a:p>
            <a:r>
              <a:rPr lang="zh-CN" altLang="en-US"/>
              <a:t>和关系数据库的日志类似</a:t>
            </a:r>
            <a:r>
              <a:rPr lang="zh-CN" altLang="en-US" dirty="0"/>
              <a:t>，它记录所有的数据改动。</a:t>
            </a:r>
            <a:endParaRPr lang="en-US" altLang="zh-CN" dirty="0"/>
          </a:p>
          <a:p>
            <a:r>
              <a:rPr lang="zh-CN" altLang="en-US" dirty="0"/>
              <a:t>通过重做</a:t>
            </a:r>
            <a:r>
              <a:rPr lang="en-US" altLang="zh-CN" dirty="0"/>
              <a:t>log</a:t>
            </a:r>
            <a:r>
              <a:rPr lang="zh-CN" altLang="en-US" dirty="0"/>
              <a:t>中所记录的改动，可以恢复崩溃之前的数据。</a:t>
            </a:r>
            <a:endParaRPr lang="en-US" altLang="zh-CN" dirty="0"/>
          </a:p>
          <a:p>
            <a:r>
              <a:rPr lang="zh-CN" altLang="en-US" dirty="0"/>
              <a:t>如果写入</a:t>
            </a:r>
            <a:r>
              <a:rPr lang="en-US" altLang="zh-CN" dirty="0"/>
              <a:t>WAL</a:t>
            </a:r>
            <a:r>
              <a:rPr lang="zh-CN" altLang="en-US" dirty="0"/>
              <a:t>失败，整个操作将认为失败。</a:t>
            </a:r>
          </a:p>
        </p:txBody>
      </p:sp>
    </p:spTree>
    <p:extLst>
      <p:ext uri="{BB962C8B-B14F-4D97-AF65-F5344CB8AC3E}">
        <p14:creationId xmlns:p14="http://schemas.microsoft.com/office/powerpoint/2010/main" val="17331550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C46259-8428-4231-858E-A45B90150C29}"/>
              </a:ext>
            </a:extLst>
          </p:cNvPr>
          <p:cNvSpPr>
            <a:spLocks noGrp="1"/>
          </p:cNvSpPr>
          <p:nvPr>
            <p:ph type="title"/>
          </p:nvPr>
        </p:nvSpPr>
        <p:spPr/>
        <p:txBody>
          <a:bodyPr/>
          <a:lstStyle/>
          <a:p>
            <a:r>
              <a:rPr lang="en-US" altLang="zh-CN" dirty="0"/>
              <a:t>HBase</a:t>
            </a:r>
            <a:r>
              <a:rPr lang="zh-CN" altLang="en-US" dirty="0"/>
              <a:t>读流程</a:t>
            </a:r>
          </a:p>
        </p:txBody>
      </p:sp>
      <p:pic>
        <p:nvPicPr>
          <p:cNvPr id="5" name="内容占位符 4">
            <a:extLst>
              <a:ext uri="{FF2B5EF4-FFF2-40B4-BE49-F238E27FC236}">
                <a16:creationId xmlns:a16="http://schemas.microsoft.com/office/drawing/2014/main" id="{5777914D-D0D7-4D54-B53D-27BE0F71E0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083" y="1298788"/>
            <a:ext cx="8921834" cy="3212167"/>
          </a:xfrm>
        </p:spPr>
      </p:pic>
    </p:spTree>
    <p:extLst>
      <p:ext uri="{BB962C8B-B14F-4D97-AF65-F5344CB8AC3E}">
        <p14:creationId xmlns:p14="http://schemas.microsoft.com/office/powerpoint/2010/main" val="24991733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85B33D3A-A583-4986-8B56-21E5550E1763}"/>
              </a:ext>
            </a:extLst>
          </p:cNvPr>
          <p:cNvSpPr>
            <a:spLocks noGrp="1"/>
          </p:cNvSpPr>
          <p:nvPr>
            <p:ph type="ctrTitle"/>
          </p:nvPr>
        </p:nvSpPr>
        <p:spPr/>
        <p:txBody>
          <a:bodyPr/>
          <a:lstStyle/>
          <a:p>
            <a:r>
              <a:rPr lang="en-US" altLang="zh-CN" dirty="0"/>
              <a:t>Apache Spark</a:t>
            </a:r>
            <a:endParaRPr lang="zh-CN" altLang="en-US" dirty="0"/>
          </a:p>
        </p:txBody>
      </p:sp>
      <p:sp>
        <p:nvSpPr>
          <p:cNvPr id="9" name="副标题 8">
            <a:extLst>
              <a:ext uri="{FF2B5EF4-FFF2-40B4-BE49-F238E27FC236}">
                <a16:creationId xmlns:a16="http://schemas.microsoft.com/office/drawing/2014/main" id="{E6398632-1BE1-4342-B6AC-EE28EDF0EDBD}"/>
              </a:ext>
            </a:extLst>
          </p:cNvPr>
          <p:cNvSpPr>
            <a:spLocks noGrp="1"/>
          </p:cNvSpPr>
          <p:nvPr>
            <p:ph type="subTitle" idx="1"/>
          </p:nvPr>
        </p:nvSpPr>
        <p:spPr/>
        <p:txBody>
          <a:bodyPr/>
          <a:lstStyle/>
          <a:p>
            <a:r>
              <a:rPr lang="zh-CN" altLang="en-US" dirty="0"/>
              <a:t>通用的分布式数据处理引擎</a:t>
            </a:r>
            <a:endParaRPr lang="en-US" altLang="zh-CN" dirty="0"/>
          </a:p>
          <a:p>
            <a:r>
              <a:rPr lang="zh-CN" altLang="en-US" dirty="0"/>
              <a:t>大数据计算框架</a:t>
            </a:r>
            <a:r>
              <a:rPr lang="en-US" altLang="zh-CN" dirty="0"/>
              <a:t>MapReduce</a:t>
            </a:r>
            <a:r>
              <a:rPr lang="zh-CN" altLang="en-US" dirty="0"/>
              <a:t>的继任者</a:t>
            </a:r>
          </a:p>
        </p:txBody>
      </p:sp>
    </p:spTree>
    <p:extLst>
      <p:ext uri="{BB962C8B-B14F-4D97-AF65-F5344CB8AC3E}">
        <p14:creationId xmlns:p14="http://schemas.microsoft.com/office/powerpoint/2010/main" val="2129085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DF19CD-D9C2-4F17-B465-4976B54C4496}"/>
              </a:ext>
            </a:extLst>
          </p:cNvPr>
          <p:cNvSpPr>
            <a:spLocks noGrp="1"/>
          </p:cNvSpPr>
          <p:nvPr>
            <p:ph type="title"/>
          </p:nvPr>
        </p:nvSpPr>
        <p:spPr/>
        <p:txBody>
          <a:bodyPr/>
          <a:lstStyle/>
          <a:p>
            <a:r>
              <a:rPr lang="zh-CN" altLang="en-US" dirty="0"/>
              <a:t>大数据时代</a:t>
            </a:r>
          </a:p>
        </p:txBody>
      </p:sp>
      <p:pic>
        <p:nvPicPr>
          <p:cNvPr id="4" name="Picture 3">
            <a:extLst>
              <a:ext uri="{FF2B5EF4-FFF2-40B4-BE49-F238E27FC236}">
                <a16:creationId xmlns:a16="http://schemas.microsoft.com/office/drawing/2014/main" id="{65D9055D-2707-4B0A-991B-6019089362B8}"/>
              </a:ext>
            </a:extLst>
          </p:cNvPr>
          <p:cNvPicPr/>
          <p:nvPr/>
        </p:nvPicPr>
        <p:blipFill>
          <a:blip r:embed="rId2"/>
          <a:stretch>
            <a:fillRect/>
          </a:stretch>
        </p:blipFill>
        <p:spPr>
          <a:xfrm>
            <a:off x="1968633" y="1844824"/>
            <a:ext cx="5326062" cy="2592388"/>
          </a:xfrm>
          <a:prstGeom prst="rect">
            <a:avLst/>
          </a:prstGeom>
          <a:solidFill>
            <a:srgbClr val="7575D1"/>
          </a:solidFill>
          <a:ln>
            <a:noFill/>
            <a:miter lim="800000"/>
          </a:ln>
        </p:spPr>
      </p:pic>
      <p:sp>
        <p:nvSpPr>
          <p:cNvPr id="5" name="TextBox 50">
            <a:extLst>
              <a:ext uri="{FF2B5EF4-FFF2-40B4-BE49-F238E27FC236}">
                <a16:creationId xmlns:a16="http://schemas.microsoft.com/office/drawing/2014/main" id="{B95C1ECD-2585-4386-AED1-DD6BEACFBB38}"/>
              </a:ext>
            </a:extLst>
          </p:cNvPr>
          <p:cNvSpPr/>
          <p:nvPr/>
        </p:nvSpPr>
        <p:spPr>
          <a:xfrm>
            <a:off x="457333" y="4653111"/>
            <a:ext cx="8288680" cy="1569660"/>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1400" kern="0" dirty="0">
                <a:solidFill>
                  <a:srgbClr val="000000"/>
                </a:solidFill>
                <a:latin typeface="微软雅黑" panose="020B0503020204020204" charset="-122"/>
                <a:ea typeface="微软雅黑" panose="020B0503020204020204" charset="-122"/>
              </a:rPr>
              <a:t>全球每秒钟发送 </a:t>
            </a:r>
            <a:r>
              <a:rPr sz="1600" b="1" kern="0" dirty="0">
                <a:solidFill>
                  <a:srgbClr val="000000"/>
                </a:solidFill>
                <a:latin typeface="微软雅黑" panose="020B0503020204020204" charset="-122"/>
                <a:ea typeface="微软雅黑" panose="020B0503020204020204" charset="-122"/>
              </a:rPr>
              <a:t>9 百万</a:t>
            </a:r>
            <a:r>
              <a:rPr sz="1400" b="1" kern="0" dirty="0">
                <a:solidFill>
                  <a:srgbClr val="000000"/>
                </a:solidFill>
                <a:latin typeface="微软雅黑" panose="020B0503020204020204" charset="-122"/>
                <a:ea typeface="微软雅黑" panose="020B0503020204020204" charset="-122"/>
              </a:rPr>
              <a:t>封</a:t>
            </a:r>
            <a:r>
              <a:rPr sz="1400" kern="0" dirty="0">
                <a:solidFill>
                  <a:srgbClr val="000000"/>
                </a:solidFill>
                <a:latin typeface="微软雅黑" panose="020B0503020204020204" charset="-122"/>
                <a:ea typeface="微软雅黑" panose="020B0503020204020204" charset="-122"/>
              </a:rPr>
              <a:t>电子邮件</a:t>
            </a:r>
            <a:endParaRPr lang="en-US" altLang="zh-CN" sz="1400" kern="0" dirty="0">
              <a:solidFill>
                <a:srgbClr val="000000"/>
              </a:solidFill>
              <a:latin typeface="微软雅黑" panose="020B0503020204020204" charset="-122"/>
              <a:ea typeface="微软雅黑" panose="020B0503020204020204" charset="-122"/>
            </a:endParaRPr>
          </a:p>
          <a:p>
            <a:r>
              <a:rPr sz="1400" kern="0" dirty="0">
                <a:solidFill>
                  <a:srgbClr val="000000"/>
                </a:solidFill>
                <a:latin typeface="微软雅黑" panose="020B0503020204020204" charset="-122"/>
                <a:ea typeface="微软雅黑" panose="020B0503020204020204" charset="-122"/>
              </a:rPr>
              <a:t>每天会有</a:t>
            </a:r>
            <a:r>
              <a:rPr sz="1600" kern="0" dirty="0">
                <a:solidFill>
                  <a:srgbClr val="000000"/>
                </a:solidFill>
                <a:latin typeface="微软雅黑" panose="020B0503020204020204" charset="-122"/>
                <a:ea typeface="微软雅黑" panose="020B0503020204020204" charset="-122"/>
              </a:rPr>
              <a:t> </a:t>
            </a:r>
            <a:r>
              <a:rPr sz="1600" b="1" kern="0" dirty="0">
                <a:solidFill>
                  <a:srgbClr val="000000"/>
                </a:solidFill>
                <a:latin typeface="微软雅黑" panose="020B0503020204020204" charset="-122"/>
                <a:ea typeface="微软雅黑" panose="020B0503020204020204" charset="-122"/>
              </a:rPr>
              <a:t>88 万</a:t>
            </a:r>
            <a:r>
              <a:rPr sz="1400" b="1" kern="0" dirty="0">
                <a:solidFill>
                  <a:srgbClr val="000000"/>
                </a:solidFill>
                <a:latin typeface="微软雅黑" panose="020B0503020204020204" charset="-122"/>
                <a:ea typeface="微软雅黑" panose="020B0503020204020204" charset="-122"/>
              </a:rPr>
              <a:t>个小时</a:t>
            </a:r>
            <a:r>
              <a:rPr sz="1400" kern="0" dirty="0">
                <a:solidFill>
                  <a:srgbClr val="000000"/>
                </a:solidFill>
                <a:latin typeface="微软雅黑" panose="020B0503020204020204" charset="-122"/>
                <a:ea typeface="微软雅黑" panose="020B0503020204020204" charset="-122"/>
              </a:rPr>
              <a:t>得视频上传到Youtube</a:t>
            </a:r>
            <a:endParaRPr lang="en-US" altLang="zh-CN" sz="1400" kern="0" dirty="0">
              <a:solidFill>
                <a:srgbClr val="000000"/>
              </a:solidFill>
              <a:latin typeface="微软雅黑" panose="020B0503020204020204" charset="-122"/>
              <a:ea typeface="微软雅黑" panose="020B0503020204020204" charset="-122"/>
            </a:endParaRPr>
          </a:p>
          <a:p>
            <a:r>
              <a:rPr sz="1400" kern="0" dirty="0">
                <a:solidFill>
                  <a:srgbClr val="000000"/>
                </a:solidFill>
                <a:latin typeface="微软雅黑" panose="020B0503020204020204" charset="-122"/>
                <a:ea typeface="微软雅黑" panose="020B0503020204020204" charset="-122"/>
              </a:rPr>
              <a:t>推特上每天发布 </a:t>
            </a:r>
            <a:r>
              <a:rPr sz="1600" b="1" kern="0" dirty="0">
                <a:solidFill>
                  <a:srgbClr val="000000"/>
                </a:solidFill>
                <a:latin typeface="微软雅黑" panose="020B0503020204020204" charset="-122"/>
                <a:ea typeface="微软雅黑" panose="020B0503020204020204" charset="-122"/>
              </a:rPr>
              <a:t>5 千万</a:t>
            </a:r>
            <a:r>
              <a:rPr sz="1400" b="1" kern="0" dirty="0">
                <a:solidFill>
                  <a:srgbClr val="000000"/>
                </a:solidFill>
                <a:latin typeface="微软雅黑" panose="020B0503020204020204" charset="-122"/>
                <a:ea typeface="微软雅黑" panose="020B0503020204020204" charset="-122"/>
              </a:rPr>
              <a:t>条</a:t>
            </a:r>
            <a:r>
              <a:rPr sz="1400" kern="0" dirty="0">
                <a:solidFill>
                  <a:srgbClr val="000000"/>
                </a:solidFill>
                <a:latin typeface="微软雅黑" panose="020B0503020204020204" charset="-122"/>
                <a:ea typeface="微软雅黑" panose="020B0503020204020204" charset="-122"/>
              </a:rPr>
              <a:t>消息</a:t>
            </a:r>
            <a:endParaRPr lang="en-US" altLang="zh-CN" sz="1400" kern="0" dirty="0">
              <a:solidFill>
                <a:srgbClr val="000000"/>
              </a:solidFill>
              <a:latin typeface="微软雅黑" panose="020B0503020204020204" charset="-122"/>
              <a:ea typeface="微软雅黑" panose="020B0503020204020204" charset="-122"/>
            </a:endParaRPr>
          </a:p>
          <a:p>
            <a:r>
              <a:rPr sz="1400" kern="0" dirty="0">
                <a:solidFill>
                  <a:srgbClr val="000000"/>
                </a:solidFill>
                <a:latin typeface="微软雅黑" panose="020B0503020204020204" charset="-122"/>
                <a:ea typeface="微软雅黑" panose="020B0503020204020204" charset="-122"/>
              </a:rPr>
              <a:t>每天亚马逊上将产生 </a:t>
            </a:r>
            <a:r>
              <a:rPr sz="1600" b="1" kern="0" dirty="0">
                <a:solidFill>
                  <a:srgbClr val="000000"/>
                </a:solidFill>
                <a:latin typeface="微软雅黑" panose="020B0503020204020204" charset="-122"/>
                <a:ea typeface="微软雅黑" panose="020B0503020204020204" charset="-122"/>
              </a:rPr>
              <a:t>3 百万</a:t>
            </a:r>
            <a:r>
              <a:rPr sz="1400" b="1" kern="0" dirty="0">
                <a:solidFill>
                  <a:srgbClr val="000000"/>
                </a:solidFill>
                <a:latin typeface="微软雅黑" panose="020B0503020204020204" charset="-122"/>
                <a:ea typeface="微软雅黑" panose="020B0503020204020204" charset="-122"/>
              </a:rPr>
              <a:t>笔</a:t>
            </a:r>
            <a:r>
              <a:rPr sz="1400" kern="0" dirty="0">
                <a:solidFill>
                  <a:srgbClr val="000000"/>
                </a:solidFill>
                <a:latin typeface="微软雅黑" panose="020B0503020204020204" charset="-122"/>
                <a:ea typeface="微软雅黑" panose="020B0503020204020204" charset="-122"/>
              </a:rPr>
              <a:t>订单…</a:t>
            </a:r>
          </a:p>
          <a:p>
            <a:r>
              <a:rPr sz="1400" kern="0" dirty="0">
                <a:solidFill>
                  <a:srgbClr val="000000"/>
                </a:solidFill>
                <a:latin typeface="微软雅黑" panose="020B0503020204020204" charset="-122"/>
                <a:ea typeface="微软雅黑" panose="020B0503020204020204" charset="-122"/>
              </a:rPr>
              <a:t>每个月网民在Facebook 上要花费</a:t>
            </a:r>
            <a:r>
              <a:rPr sz="1600" b="1" kern="0" dirty="0">
                <a:solidFill>
                  <a:srgbClr val="000000"/>
                </a:solidFill>
                <a:latin typeface="微软雅黑" panose="020B0503020204020204" charset="-122"/>
                <a:ea typeface="微软雅黑" panose="020B0503020204020204" charset="-122"/>
              </a:rPr>
              <a:t>7 千亿</a:t>
            </a:r>
            <a:r>
              <a:rPr sz="1400" b="1" kern="0" dirty="0">
                <a:solidFill>
                  <a:srgbClr val="000000"/>
                </a:solidFill>
                <a:latin typeface="微软雅黑" panose="020B0503020204020204" charset="-122"/>
                <a:ea typeface="微软雅黑" panose="020B0503020204020204" charset="-122"/>
              </a:rPr>
              <a:t>分钟</a:t>
            </a:r>
            <a:r>
              <a:rPr sz="1400" kern="0" dirty="0">
                <a:solidFill>
                  <a:srgbClr val="000000"/>
                </a:solidFill>
                <a:latin typeface="微软雅黑" panose="020B0503020204020204" charset="-122"/>
                <a:ea typeface="微软雅黑" panose="020B0503020204020204" charset="-122"/>
              </a:rPr>
              <a:t>,被移动互联网使用者发送与接收得数据高达</a:t>
            </a:r>
            <a:r>
              <a:rPr sz="1600" b="1" kern="0" dirty="0">
                <a:solidFill>
                  <a:srgbClr val="000000"/>
                </a:solidFill>
                <a:latin typeface="微软雅黑" panose="020B0503020204020204" charset="-122"/>
                <a:ea typeface="微软雅黑" panose="020B0503020204020204" charset="-122"/>
              </a:rPr>
              <a:t>3EB</a:t>
            </a:r>
            <a:r>
              <a:rPr sz="1600" kern="0" dirty="0">
                <a:solidFill>
                  <a:srgbClr val="000000"/>
                </a:solidFill>
                <a:latin typeface="微软雅黑" panose="020B0503020204020204" charset="-122"/>
                <a:ea typeface="微软雅黑" panose="020B0503020204020204" charset="-122"/>
              </a:rPr>
              <a:t>…</a:t>
            </a:r>
          </a:p>
          <a:p>
            <a:r>
              <a:rPr sz="1400" kern="0" dirty="0">
                <a:solidFill>
                  <a:srgbClr val="000000"/>
                </a:solidFill>
                <a:latin typeface="微软雅黑" panose="020B0503020204020204" charset="-122"/>
                <a:ea typeface="微软雅黑" panose="020B0503020204020204" charset="-122"/>
              </a:rPr>
              <a:t>Google 上每天需要处理</a:t>
            </a:r>
            <a:r>
              <a:rPr sz="1600" kern="0" dirty="0">
                <a:solidFill>
                  <a:srgbClr val="000000"/>
                </a:solidFill>
                <a:latin typeface="微软雅黑" panose="020B0503020204020204" charset="-122"/>
                <a:ea typeface="微软雅黑" panose="020B0503020204020204" charset="-122"/>
              </a:rPr>
              <a:t>24PB </a:t>
            </a:r>
            <a:r>
              <a:rPr sz="1400" kern="0" dirty="0">
                <a:solidFill>
                  <a:srgbClr val="000000"/>
                </a:solidFill>
                <a:latin typeface="微软雅黑" panose="020B0503020204020204" charset="-122"/>
                <a:ea typeface="微软雅黑" panose="020B0503020204020204" charset="-122"/>
              </a:rPr>
              <a:t>得数据…</a:t>
            </a:r>
          </a:p>
        </p:txBody>
      </p:sp>
      <p:sp>
        <p:nvSpPr>
          <p:cNvPr id="6" name="TextBox 60">
            <a:extLst>
              <a:ext uri="{FF2B5EF4-FFF2-40B4-BE49-F238E27FC236}">
                <a16:creationId xmlns:a16="http://schemas.microsoft.com/office/drawing/2014/main" id="{40A28CA4-0743-4D6E-A65A-70B291AEB036}"/>
              </a:ext>
            </a:extLst>
          </p:cNvPr>
          <p:cNvSpPr/>
          <p:nvPr/>
        </p:nvSpPr>
        <p:spPr>
          <a:xfrm>
            <a:off x="528771" y="1339999"/>
            <a:ext cx="7352706" cy="396636"/>
          </a:xfrm>
          <a:prstGeom prst="rect">
            <a:avLst/>
          </a:prstGeom>
          <a:noFill/>
          <a:ln>
            <a:noFill/>
            <a:miter lim="800000"/>
          </a:ln>
        </p:spPr>
        <p:txBody>
          <a:bodyPr>
            <a:spAutoFit/>
          </a:bodyPr>
          <a:lstStyle>
            <a:lvl1pPr marL="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1pPr>
            <a:lvl2pPr marL="4572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2pPr>
            <a:lvl3pPr marL="9144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3pPr>
            <a:lvl4pPr marL="13716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4pPr>
            <a:lvl5pPr marL="1828800" indent="0" algn="l" defTabSz="914400" rtl="0" eaLnBrk="1" fontAlgn="base" hangingPunct="1">
              <a:lnSpc>
                <a:spcPct val="100000"/>
              </a:lnSpc>
              <a:spcBef>
                <a:spcPct val="0"/>
              </a:spcBef>
              <a:spcAft>
                <a:spcPct val="0"/>
              </a:spcAft>
              <a:buClrTx/>
              <a:buSzTx/>
              <a:buFontTx/>
              <a:buNone/>
              <a:defRPr kumimoji="0" lang="zh-CN" altLang="en-US" sz="1800" b="0" i="0" u="none" baseline="0">
                <a:solidFill>
                  <a:schemeClr val="tx1"/>
                </a:solidFill>
                <a:latin typeface="Arial" panose="020B0604020202020204" pitchFamily="34" charset="0"/>
                <a:ea typeface="宋体" panose="02010600030101010101" pitchFamily="2" charset="-122"/>
              </a:defRPr>
            </a:lvl5pPr>
          </a:lstStyle>
          <a:p>
            <a:r>
              <a:rPr sz="2000" b="1" kern="0" dirty="0">
                <a:solidFill>
                  <a:srgbClr val="000000"/>
                </a:solidFill>
                <a:latin typeface="微软雅黑" panose="020B0503020204020204" charset="-122"/>
                <a:ea typeface="微软雅黑" panose="020B0503020204020204" charset="-122"/>
              </a:rPr>
              <a:t>新时代,人们从信息</a:t>
            </a:r>
            <a:r>
              <a:rPr lang="zh-CN" altLang="en-US" sz="2000" b="1" kern="0" dirty="0">
                <a:solidFill>
                  <a:srgbClr val="000000"/>
                </a:solidFill>
                <a:latin typeface="微软雅黑" panose="020B0503020204020204" charset="-122"/>
                <a:ea typeface="微软雅黑" panose="020B0503020204020204" charset="-122"/>
              </a:rPr>
              <a:t>的</a:t>
            </a:r>
            <a:r>
              <a:rPr sz="2000" b="1" kern="0" dirty="0">
                <a:solidFill>
                  <a:srgbClr val="000000"/>
                </a:solidFill>
                <a:latin typeface="微软雅黑" panose="020B0503020204020204" charset="-122"/>
                <a:ea typeface="微软雅黑" panose="020B0503020204020204" charset="-122"/>
              </a:rPr>
              <a:t>被动接受者变成了主动创造者</a:t>
            </a:r>
          </a:p>
        </p:txBody>
      </p:sp>
    </p:spTree>
    <p:extLst>
      <p:ext uri="{BB962C8B-B14F-4D97-AF65-F5344CB8AC3E}">
        <p14:creationId xmlns:p14="http://schemas.microsoft.com/office/powerpoint/2010/main" val="22647829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4A29F8-1696-409D-BAB8-421281C75A3C}"/>
              </a:ext>
            </a:extLst>
          </p:cNvPr>
          <p:cNvSpPr>
            <a:spLocks noGrp="1"/>
          </p:cNvSpPr>
          <p:nvPr>
            <p:ph type="title"/>
          </p:nvPr>
        </p:nvSpPr>
        <p:spPr/>
        <p:txBody>
          <a:bodyPr/>
          <a:lstStyle/>
          <a:p>
            <a:r>
              <a:rPr lang="en-US" altLang="zh-CN" dirty="0"/>
              <a:t>Spark</a:t>
            </a:r>
            <a:r>
              <a:rPr lang="zh-CN" altLang="en-US" dirty="0"/>
              <a:t>结构</a:t>
            </a:r>
          </a:p>
        </p:txBody>
      </p:sp>
      <p:pic>
        <p:nvPicPr>
          <p:cNvPr id="4" name="内容占位符 3">
            <a:extLst>
              <a:ext uri="{FF2B5EF4-FFF2-40B4-BE49-F238E27FC236}">
                <a16:creationId xmlns:a16="http://schemas.microsoft.com/office/drawing/2014/main" id="{4F9B61B9-5A12-433D-A5B2-A2D85D8B9A0B}"/>
              </a:ext>
            </a:extLst>
          </p:cNvPr>
          <p:cNvPicPr>
            <a:picLocks noGrp="1" noChangeAspect="1"/>
          </p:cNvPicPr>
          <p:nvPr>
            <p:ph idx="1"/>
          </p:nvPr>
        </p:nvPicPr>
        <p:blipFill>
          <a:blip r:embed="rId2"/>
          <a:stretch>
            <a:fillRect/>
          </a:stretch>
        </p:blipFill>
        <p:spPr>
          <a:xfrm>
            <a:off x="323527" y="1340768"/>
            <a:ext cx="8463989" cy="3384376"/>
          </a:xfrm>
          <a:prstGeom prst="rect">
            <a:avLst/>
          </a:prstGeom>
        </p:spPr>
      </p:pic>
    </p:spTree>
    <p:extLst>
      <p:ext uri="{BB962C8B-B14F-4D97-AF65-F5344CB8AC3E}">
        <p14:creationId xmlns:p14="http://schemas.microsoft.com/office/powerpoint/2010/main" val="7060814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736351-A936-4CED-B7FD-DF5A20F0DC26}"/>
              </a:ext>
            </a:extLst>
          </p:cNvPr>
          <p:cNvSpPr>
            <a:spLocks noGrp="1"/>
          </p:cNvSpPr>
          <p:nvPr>
            <p:ph type="title"/>
          </p:nvPr>
        </p:nvSpPr>
        <p:spPr/>
        <p:txBody>
          <a:bodyPr/>
          <a:lstStyle/>
          <a:p>
            <a:r>
              <a:rPr lang="zh-CN" altLang="en-US" dirty="0"/>
              <a:t>计算机不同资源的性能</a:t>
            </a:r>
          </a:p>
        </p:txBody>
      </p:sp>
      <p:pic>
        <p:nvPicPr>
          <p:cNvPr id="5" name="内容占位符 4">
            <a:extLst>
              <a:ext uri="{FF2B5EF4-FFF2-40B4-BE49-F238E27FC236}">
                <a16:creationId xmlns:a16="http://schemas.microsoft.com/office/drawing/2014/main" id="{B1A3868E-E0DE-4C9E-9C05-1E7D3B37A77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340768"/>
            <a:ext cx="8267299" cy="4248472"/>
          </a:xfrm>
        </p:spPr>
      </p:pic>
    </p:spTree>
    <p:extLst>
      <p:ext uri="{BB962C8B-B14F-4D97-AF65-F5344CB8AC3E}">
        <p14:creationId xmlns:p14="http://schemas.microsoft.com/office/powerpoint/2010/main" val="19850057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1B13FB-DC18-4E45-AF7C-58F811973267}"/>
              </a:ext>
            </a:extLst>
          </p:cNvPr>
          <p:cNvSpPr>
            <a:spLocks noGrp="1"/>
          </p:cNvSpPr>
          <p:nvPr>
            <p:ph type="title"/>
          </p:nvPr>
        </p:nvSpPr>
        <p:spPr/>
        <p:txBody>
          <a:bodyPr/>
          <a:lstStyle/>
          <a:p>
            <a:r>
              <a:rPr lang="en-US" altLang="zh-CN" dirty="0"/>
              <a:t>Spark</a:t>
            </a:r>
            <a:r>
              <a:rPr lang="zh-CN" altLang="en-US" dirty="0"/>
              <a:t>优点</a:t>
            </a:r>
          </a:p>
        </p:txBody>
      </p:sp>
      <p:pic>
        <p:nvPicPr>
          <p:cNvPr id="5" name="内容占位符 4">
            <a:extLst>
              <a:ext uri="{FF2B5EF4-FFF2-40B4-BE49-F238E27FC236}">
                <a16:creationId xmlns:a16="http://schemas.microsoft.com/office/drawing/2014/main" id="{A4A7E673-6994-4CA9-B413-B42DCAA1D8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6076" y="1484784"/>
            <a:ext cx="8151847" cy="3600400"/>
          </a:xfrm>
        </p:spPr>
      </p:pic>
    </p:spTree>
    <p:extLst>
      <p:ext uri="{BB962C8B-B14F-4D97-AF65-F5344CB8AC3E}">
        <p14:creationId xmlns:p14="http://schemas.microsoft.com/office/powerpoint/2010/main" val="27135670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00F1D2-BAFA-474E-8A4C-7F2E7EDD4A35}"/>
              </a:ext>
            </a:extLst>
          </p:cNvPr>
          <p:cNvSpPr>
            <a:spLocks noGrp="1"/>
          </p:cNvSpPr>
          <p:nvPr>
            <p:ph type="title"/>
          </p:nvPr>
        </p:nvSpPr>
        <p:spPr/>
        <p:txBody>
          <a:bodyPr/>
          <a:lstStyle/>
          <a:p>
            <a:r>
              <a:rPr lang="en-US" altLang="zh-CN" dirty="0"/>
              <a:t>Spark</a:t>
            </a:r>
            <a:r>
              <a:rPr lang="zh-CN" altLang="en-US" dirty="0"/>
              <a:t>比</a:t>
            </a:r>
            <a:r>
              <a:rPr lang="en-US" altLang="zh-CN" dirty="0"/>
              <a:t>MapReduce</a:t>
            </a:r>
            <a:r>
              <a:rPr lang="zh-CN" altLang="en-US" dirty="0"/>
              <a:t>快</a:t>
            </a:r>
          </a:p>
        </p:txBody>
      </p:sp>
      <p:pic>
        <p:nvPicPr>
          <p:cNvPr id="5" name="内容占位符 4">
            <a:extLst>
              <a:ext uri="{FF2B5EF4-FFF2-40B4-BE49-F238E27FC236}">
                <a16:creationId xmlns:a16="http://schemas.microsoft.com/office/drawing/2014/main" id="{C9E94781-8762-4791-A1F2-D628F1CA070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3" y="1412776"/>
            <a:ext cx="8388836" cy="4392488"/>
          </a:xfrm>
        </p:spPr>
      </p:pic>
    </p:spTree>
    <p:extLst>
      <p:ext uri="{BB962C8B-B14F-4D97-AF65-F5344CB8AC3E}">
        <p14:creationId xmlns:p14="http://schemas.microsoft.com/office/powerpoint/2010/main" val="31719019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CC1EBA-06E3-4543-A85E-A89D89D768CB}"/>
              </a:ext>
            </a:extLst>
          </p:cNvPr>
          <p:cNvSpPr>
            <a:spLocks noGrp="1"/>
          </p:cNvSpPr>
          <p:nvPr>
            <p:ph type="title"/>
          </p:nvPr>
        </p:nvSpPr>
        <p:spPr/>
        <p:txBody>
          <a:bodyPr/>
          <a:lstStyle/>
          <a:p>
            <a:r>
              <a:rPr lang="en-US" altLang="zh-CN" dirty="0"/>
              <a:t>Spark</a:t>
            </a:r>
            <a:r>
              <a:rPr lang="zh-CN" altLang="en-US" dirty="0"/>
              <a:t>生态圈</a:t>
            </a:r>
          </a:p>
        </p:txBody>
      </p:sp>
      <p:pic>
        <p:nvPicPr>
          <p:cNvPr id="5" name="内容占位符 4">
            <a:extLst>
              <a:ext uri="{FF2B5EF4-FFF2-40B4-BE49-F238E27FC236}">
                <a16:creationId xmlns:a16="http://schemas.microsoft.com/office/drawing/2014/main" id="{7468CE5C-1075-4CB7-8DB3-59B2521ECF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7543" y="1340768"/>
            <a:ext cx="8320924" cy="4680520"/>
          </a:xfrm>
        </p:spPr>
      </p:pic>
    </p:spTree>
    <p:extLst>
      <p:ext uri="{BB962C8B-B14F-4D97-AF65-F5344CB8AC3E}">
        <p14:creationId xmlns:p14="http://schemas.microsoft.com/office/powerpoint/2010/main" val="61438537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DC058-0EEB-4E3B-86E6-D1B933F79AEB}"/>
              </a:ext>
            </a:extLst>
          </p:cNvPr>
          <p:cNvSpPr>
            <a:spLocks noGrp="1"/>
          </p:cNvSpPr>
          <p:nvPr>
            <p:ph type="title"/>
          </p:nvPr>
        </p:nvSpPr>
        <p:spPr/>
        <p:txBody>
          <a:bodyPr/>
          <a:lstStyle/>
          <a:p>
            <a:r>
              <a:rPr lang="en-US" altLang="zh-CN" dirty="0"/>
              <a:t>Spark</a:t>
            </a:r>
            <a:r>
              <a:rPr lang="zh-CN" altLang="en-US" dirty="0"/>
              <a:t>与</a:t>
            </a:r>
            <a:r>
              <a:rPr lang="en-US" altLang="zh-CN" dirty="0"/>
              <a:t>Hadoop</a:t>
            </a:r>
            <a:endParaRPr lang="zh-CN" altLang="en-US" dirty="0"/>
          </a:p>
        </p:txBody>
      </p:sp>
      <p:pic>
        <p:nvPicPr>
          <p:cNvPr id="5" name="内容占位符 4">
            <a:extLst>
              <a:ext uri="{FF2B5EF4-FFF2-40B4-BE49-F238E27FC236}">
                <a16:creationId xmlns:a16="http://schemas.microsoft.com/office/drawing/2014/main" id="{F0DC255D-030D-4302-B8C9-7A79ABB4778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1600" y="1196752"/>
            <a:ext cx="8056233" cy="4464496"/>
          </a:xfrm>
        </p:spPr>
      </p:pic>
    </p:spTree>
    <p:extLst>
      <p:ext uri="{BB962C8B-B14F-4D97-AF65-F5344CB8AC3E}">
        <p14:creationId xmlns:p14="http://schemas.microsoft.com/office/powerpoint/2010/main" val="376381129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6B98E-2BDC-4199-B0C7-CC6BA3E41C10}"/>
              </a:ext>
            </a:extLst>
          </p:cNvPr>
          <p:cNvSpPr>
            <a:spLocks noGrp="1"/>
          </p:cNvSpPr>
          <p:nvPr>
            <p:ph type="title"/>
          </p:nvPr>
        </p:nvSpPr>
        <p:spPr/>
        <p:txBody>
          <a:bodyPr/>
          <a:lstStyle/>
          <a:p>
            <a:r>
              <a:rPr lang="en-US" altLang="zh-CN" dirty="0"/>
              <a:t>Spark</a:t>
            </a:r>
            <a:r>
              <a:rPr lang="zh-CN" altLang="en-US" dirty="0"/>
              <a:t>基本概念（</a:t>
            </a:r>
            <a:r>
              <a:rPr lang="en-US" altLang="zh-CN" dirty="0"/>
              <a:t>1/2)</a:t>
            </a:r>
            <a:endParaRPr lang="zh-CN" altLang="en-US" dirty="0"/>
          </a:p>
        </p:txBody>
      </p:sp>
      <p:sp>
        <p:nvSpPr>
          <p:cNvPr id="3" name="内容占位符 2">
            <a:extLst>
              <a:ext uri="{FF2B5EF4-FFF2-40B4-BE49-F238E27FC236}">
                <a16:creationId xmlns:a16="http://schemas.microsoft.com/office/drawing/2014/main" id="{6C3DBF04-F37F-45FF-9A20-AF5C72D37B56}"/>
              </a:ext>
            </a:extLst>
          </p:cNvPr>
          <p:cNvSpPr>
            <a:spLocks noGrp="1"/>
          </p:cNvSpPr>
          <p:nvPr>
            <p:ph idx="1"/>
          </p:nvPr>
        </p:nvSpPr>
        <p:spPr/>
        <p:txBody>
          <a:bodyPr>
            <a:normAutofit fontScale="92500"/>
          </a:bodyPr>
          <a:lstStyle/>
          <a:p>
            <a:r>
              <a:rPr lang="en-US" altLang="zh-CN" b="1" dirty="0"/>
              <a:t>RDD</a:t>
            </a:r>
            <a:r>
              <a:rPr lang="zh-CN" altLang="en-US" dirty="0"/>
              <a:t>：是弹性分布式数据集（</a:t>
            </a:r>
            <a:r>
              <a:rPr lang="en-US" altLang="zh-CN" dirty="0"/>
              <a:t>Resilient Distributed Dataset</a:t>
            </a:r>
            <a:r>
              <a:rPr lang="zh-CN" altLang="en-US" dirty="0"/>
              <a:t>）的简称，是分布式内存的一个抽象概念，提供了一种高度受限的共享内存模型。</a:t>
            </a:r>
            <a:endParaRPr lang="en-US" altLang="zh-CN" dirty="0"/>
          </a:p>
          <a:p>
            <a:r>
              <a:rPr lang="en-US" altLang="zh-CN" b="1" dirty="0"/>
              <a:t>DAG</a:t>
            </a:r>
            <a:r>
              <a:rPr lang="zh-CN" altLang="en-US" dirty="0"/>
              <a:t>：是</a:t>
            </a:r>
            <a:r>
              <a:rPr lang="en-US" altLang="zh-CN" dirty="0"/>
              <a:t>Directed Acyclic Graph</a:t>
            </a:r>
            <a:r>
              <a:rPr lang="zh-CN" altLang="en-US" dirty="0"/>
              <a:t>（有向无环图）的简称，反映</a:t>
            </a:r>
            <a:r>
              <a:rPr lang="en-US" altLang="zh-CN" dirty="0"/>
              <a:t>RDD</a:t>
            </a:r>
            <a:r>
              <a:rPr lang="zh-CN" altLang="en-US" dirty="0"/>
              <a:t>之间的依赖关系。</a:t>
            </a:r>
            <a:endParaRPr lang="en-US" altLang="zh-CN" dirty="0"/>
          </a:p>
          <a:p>
            <a:r>
              <a:rPr lang="en-US" altLang="zh-CN" b="1" dirty="0"/>
              <a:t>Driver Program</a:t>
            </a:r>
            <a:r>
              <a:rPr lang="zh-CN" altLang="en-US" dirty="0"/>
              <a:t>：控制程序，负责为</a:t>
            </a:r>
            <a:r>
              <a:rPr lang="en-US" altLang="zh-CN" dirty="0"/>
              <a:t>Application</a:t>
            </a:r>
            <a:r>
              <a:rPr lang="zh-CN" altLang="en-US" dirty="0"/>
              <a:t>构建</a:t>
            </a:r>
            <a:r>
              <a:rPr lang="en-US" altLang="zh-CN" dirty="0"/>
              <a:t>DAG</a:t>
            </a:r>
            <a:r>
              <a:rPr lang="zh-CN" altLang="en-US" dirty="0"/>
              <a:t>图。</a:t>
            </a:r>
            <a:endParaRPr lang="en-US" altLang="zh-CN" dirty="0"/>
          </a:p>
          <a:p>
            <a:r>
              <a:rPr lang="en-US" altLang="zh-CN" b="1" dirty="0"/>
              <a:t>Cluster Manager</a:t>
            </a:r>
            <a:r>
              <a:rPr lang="zh-CN" altLang="en-US" dirty="0"/>
              <a:t>：集群资源管理中心，负责分配计算资源。</a:t>
            </a:r>
            <a:endParaRPr lang="en-US" altLang="zh-CN" dirty="0"/>
          </a:p>
          <a:p>
            <a:r>
              <a:rPr lang="en-US" altLang="zh-CN" b="1" dirty="0"/>
              <a:t>Worker Node</a:t>
            </a:r>
            <a:r>
              <a:rPr lang="zh-CN" altLang="en-US" dirty="0"/>
              <a:t>：工作节点，负责完成具体计算。</a:t>
            </a:r>
            <a:endParaRPr lang="en-US" altLang="zh-CN" dirty="0"/>
          </a:p>
          <a:p>
            <a:r>
              <a:rPr lang="en-US" altLang="zh-CN" b="1" dirty="0"/>
              <a:t>Executor</a:t>
            </a:r>
            <a:r>
              <a:rPr lang="zh-CN" altLang="en-US" dirty="0"/>
              <a:t>：是运行在工作节点（</a:t>
            </a:r>
            <a:r>
              <a:rPr lang="en-US" altLang="zh-CN" dirty="0"/>
              <a:t>Worker Node</a:t>
            </a:r>
            <a:r>
              <a:rPr lang="zh-CN" altLang="en-US" dirty="0"/>
              <a:t>）上的一个进程，负责运行</a:t>
            </a:r>
            <a:r>
              <a:rPr lang="en-US" altLang="zh-CN" dirty="0"/>
              <a:t>Task</a:t>
            </a:r>
            <a:r>
              <a:rPr lang="zh-CN" altLang="en-US" dirty="0"/>
              <a:t>，并为应用程序存储数据。</a:t>
            </a:r>
            <a:endParaRPr lang="en-US" altLang="zh-CN" dirty="0"/>
          </a:p>
        </p:txBody>
      </p:sp>
    </p:spTree>
    <p:extLst>
      <p:ext uri="{BB962C8B-B14F-4D97-AF65-F5344CB8AC3E}">
        <p14:creationId xmlns:p14="http://schemas.microsoft.com/office/powerpoint/2010/main" val="11486974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4EE108-6F00-4BC0-919F-7A0A96990921}"/>
              </a:ext>
            </a:extLst>
          </p:cNvPr>
          <p:cNvSpPr>
            <a:spLocks noGrp="1"/>
          </p:cNvSpPr>
          <p:nvPr>
            <p:ph type="title"/>
          </p:nvPr>
        </p:nvSpPr>
        <p:spPr/>
        <p:txBody>
          <a:bodyPr/>
          <a:lstStyle/>
          <a:p>
            <a:r>
              <a:rPr lang="en-US" altLang="zh-CN" dirty="0"/>
              <a:t>Spark</a:t>
            </a:r>
            <a:r>
              <a:rPr lang="zh-CN" altLang="en-US" dirty="0"/>
              <a:t>基本概念（</a:t>
            </a:r>
            <a:r>
              <a:rPr lang="en-US" altLang="zh-CN" dirty="0"/>
              <a:t>2/2)</a:t>
            </a:r>
            <a:endParaRPr lang="zh-CN" altLang="en-US" dirty="0"/>
          </a:p>
        </p:txBody>
      </p:sp>
      <p:sp>
        <p:nvSpPr>
          <p:cNvPr id="3" name="内容占位符 2">
            <a:extLst>
              <a:ext uri="{FF2B5EF4-FFF2-40B4-BE49-F238E27FC236}">
                <a16:creationId xmlns:a16="http://schemas.microsoft.com/office/drawing/2014/main" id="{01EF9933-256F-4BEB-A9BB-DE8CC7E707B5}"/>
              </a:ext>
            </a:extLst>
          </p:cNvPr>
          <p:cNvSpPr>
            <a:spLocks noGrp="1"/>
          </p:cNvSpPr>
          <p:nvPr>
            <p:ph idx="1"/>
          </p:nvPr>
        </p:nvSpPr>
        <p:spPr/>
        <p:txBody>
          <a:bodyPr>
            <a:normAutofit fontScale="92500"/>
          </a:bodyPr>
          <a:lstStyle/>
          <a:p>
            <a:r>
              <a:rPr lang="en-US" altLang="zh-CN" b="1" dirty="0"/>
              <a:t>Application</a:t>
            </a:r>
            <a:r>
              <a:rPr lang="zh-CN" altLang="en-US" dirty="0"/>
              <a:t>：用户编写的</a:t>
            </a:r>
            <a:r>
              <a:rPr lang="en-US" altLang="zh-CN" dirty="0"/>
              <a:t>Spark</a:t>
            </a:r>
            <a:r>
              <a:rPr lang="zh-CN" altLang="en-US" dirty="0"/>
              <a:t>应用程序，一个</a:t>
            </a:r>
            <a:r>
              <a:rPr lang="en-US" altLang="zh-CN" dirty="0"/>
              <a:t>Application</a:t>
            </a:r>
            <a:r>
              <a:rPr lang="zh-CN" altLang="en-US" dirty="0"/>
              <a:t>包含多个</a:t>
            </a:r>
            <a:r>
              <a:rPr lang="en-US" altLang="zh-CN" dirty="0"/>
              <a:t>Job</a:t>
            </a:r>
            <a:r>
              <a:rPr lang="zh-CN" altLang="en-US" dirty="0"/>
              <a:t>。</a:t>
            </a:r>
            <a:endParaRPr lang="en-US" altLang="zh-CN" dirty="0"/>
          </a:p>
          <a:p>
            <a:r>
              <a:rPr lang="en-US" altLang="zh-CN" b="1" dirty="0"/>
              <a:t>Job</a:t>
            </a:r>
            <a:r>
              <a:rPr lang="zh-CN" altLang="en-US" dirty="0"/>
              <a:t>：作业，一个</a:t>
            </a:r>
            <a:r>
              <a:rPr lang="en-US" altLang="zh-CN" dirty="0"/>
              <a:t>Job</a:t>
            </a:r>
            <a:r>
              <a:rPr lang="zh-CN" altLang="en-US" dirty="0"/>
              <a:t>包含多个</a:t>
            </a:r>
            <a:r>
              <a:rPr lang="en-US" altLang="zh-CN" dirty="0"/>
              <a:t>RDD</a:t>
            </a:r>
            <a:r>
              <a:rPr lang="zh-CN" altLang="en-US" dirty="0"/>
              <a:t>及作用于相应</a:t>
            </a:r>
            <a:r>
              <a:rPr lang="en-US" altLang="zh-CN" dirty="0"/>
              <a:t>RDD</a:t>
            </a:r>
            <a:r>
              <a:rPr lang="zh-CN" altLang="en-US" dirty="0"/>
              <a:t>上的各种操作。</a:t>
            </a:r>
            <a:endParaRPr lang="en-US" altLang="zh-CN" dirty="0"/>
          </a:p>
          <a:p>
            <a:r>
              <a:rPr lang="en-US" altLang="zh-CN" b="1" dirty="0"/>
              <a:t>Stage</a:t>
            </a:r>
            <a:r>
              <a:rPr lang="zh-CN" altLang="en-US" dirty="0"/>
              <a:t>：阶段，是作业的基本调度单位，一个作业会分为多组任务，每组任务被称为“阶段”。</a:t>
            </a:r>
            <a:endParaRPr lang="en-US" altLang="zh-CN" dirty="0"/>
          </a:p>
          <a:p>
            <a:r>
              <a:rPr lang="en-US" altLang="zh-CN" b="1" dirty="0"/>
              <a:t>Task</a:t>
            </a:r>
            <a:r>
              <a:rPr lang="zh-CN" altLang="en-US" dirty="0"/>
              <a:t>：任务，运行在</a:t>
            </a:r>
            <a:r>
              <a:rPr lang="en-US" altLang="zh-CN" dirty="0"/>
              <a:t>Executor</a:t>
            </a:r>
            <a:r>
              <a:rPr lang="zh-CN" altLang="en-US" dirty="0"/>
              <a:t>上的工作单元，是</a:t>
            </a:r>
            <a:r>
              <a:rPr lang="en-US" altLang="zh-CN" dirty="0"/>
              <a:t>Executor</a:t>
            </a:r>
            <a:r>
              <a:rPr lang="zh-CN" altLang="en-US" dirty="0"/>
              <a:t>中的一个线程。</a:t>
            </a:r>
            <a:endParaRPr lang="en-US" altLang="zh-CN" dirty="0"/>
          </a:p>
          <a:p>
            <a:r>
              <a:rPr lang="zh-CN" altLang="en-US" b="1" dirty="0"/>
              <a:t>总结</a:t>
            </a:r>
            <a:r>
              <a:rPr lang="zh-CN" altLang="en-US" dirty="0"/>
              <a:t>：</a:t>
            </a:r>
            <a:r>
              <a:rPr lang="en-US" altLang="zh-CN" dirty="0"/>
              <a:t>Application</a:t>
            </a:r>
            <a:r>
              <a:rPr lang="zh-CN" altLang="en-US" dirty="0"/>
              <a:t>由多个</a:t>
            </a:r>
            <a:r>
              <a:rPr lang="en-US" altLang="zh-CN" dirty="0"/>
              <a:t>Job</a:t>
            </a:r>
            <a:r>
              <a:rPr lang="zh-CN" altLang="en-US" dirty="0"/>
              <a:t>组成，</a:t>
            </a:r>
            <a:r>
              <a:rPr lang="en-US" altLang="zh-CN" dirty="0"/>
              <a:t>Job</a:t>
            </a:r>
            <a:r>
              <a:rPr lang="zh-CN" altLang="en-US" dirty="0"/>
              <a:t>由多个</a:t>
            </a:r>
            <a:r>
              <a:rPr lang="en-US" altLang="zh-CN" dirty="0"/>
              <a:t>Stage</a:t>
            </a:r>
            <a:r>
              <a:rPr lang="zh-CN" altLang="en-US" dirty="0"/>
              <a:t>组成，</a:t>
            </a:r>
            <a:r>
              <a:rPr lang="en-US" altLang="zh-CN" dirty="0"/>
              <a:t>Stage</a:t>
            </a:r>
            <a:r>
              <a:rPr lang="zh-CN" altLang="en-US" dirty="0"/>
              <a:t>由多个</a:t>
            </a:r>
            <a:r>
              <a:rPr lang="en-US" altLang="zh-CN" dirty="0"/>
              <a:t>Task</a:t>
            </a:r>
            <a:r>
              <a:rPr lang="zh-CN" altLang="en-US" dirty="0"/>
              <a:t>组成。</a:t>
            </a:r>
            <a:r>
              <a:rPr lang="en-US" altLang="zh-CN" dirty="0"/>
              <a:t>Stage</a:t>
            </a:r>
            <a:r>
              <a:rPr lang="zh-CN" altLang="en-US" dirty="0"/>
              <a:t>是作业调度的基本单位。</a:t>
            </a:r>
          </a:p>
          <a:p>
            <a:endParaRPr lang="zh-CN" altLang="en-US" dirty="0"/>
          </a:p>
        </p:txBody>
      </p:sp>
    </p:spTree>
    <p:extLst>
      <p:ext uri="{BB962C8B-B14F-4D97-AF65-F5344CB8AC3E}">
        <p14:creationId xmlns:p14="http://schemas.microsoft.com/office/powerpoint/2010/main" val="8740625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7647FC-95EF-438D-9C2A-2E9AF6DC248E}"/>
              </a:ext>
            </a:extLst>
          </p:cNvPr>
          <p:cNvSpPr>
            <a:spLocks noGrp="1"/>
          </p:cNvSpPr>
          <p:nvPr>
            <p:ph type="title"/>
          </p:nvPr>
        </p:nvSpPr>
        <p:spPr/>
        <p:txBody>
          <a:bodyPr/>
          <a:lstStyle/>
          <a:p>
            <a:r>
              <a:rPr lang="en-US" altLang="zh-CN" dirty="0"/>
              <a:t>Spark</a:t>
            </a:r>
            <a:r>
              <a:rPr lang="zh-CN" altLang="en-US" dirty="0"/>
              <a:t>运行流程</a:t>
            </a:r>
          </a:p>
        </p:txBody>
      </p:sp>
      <p:pic>
        <p:nvPicPr>
          <p:cNvPr id="5" name="图片 4">
            <a:extLst>
              <a:ext uri="{FF2B5EF4-FFF2-40B4-BE49-F238E27FC236}">
                <a16:creationId xmlns:a16="http://schemas.microsoft.com/office/drawing/2014/main" id="{E665BD03-C570-4913-8DA9-20CE465430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608" y="1268760"/>
            <a:ext cx="6858000" cy="4953000"/>
          </a:xfrm>
          <a:prstGeom prst="rect">
            <a:avLst/>
          </a:prstGeom>
        </p:spPr>
      </p:pic>
    </p:spTree>
    <p:extLst>
      <p:ext uri="{BB962C8B-B14F-4D97-AF65-F5344CB8AC3E}">
        <p14:creationId xmlns:p14="http://schemas.microsoft.com/office/powerpoint/2010/main" val="29516749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45829F-6265-4A28-ABE3-65A57C989CCF}"/>
              </a:ext>
            </a:extLst>
          </p:cNvPr>
          <p:cNvSpPr>
            <a:spLocks noGrp="1"/>
          </p:cNvSpPr>
          <p:nvPr>
            <p:ph type="title"/>
          </p:nvPr>
        </p:nvSpPr>
        <p:spPr/>
        <p:txBody>
          <a:bodyPr/>
          <a:lstStyle/>
          <a:p>
            <a:r>
              <a:rPr lang="en-US" altLang="zh-CN" dirty="0"/>
              <a:t>Spark</a:t>
            </a:r>
            <a:r>
              <a:rPr lang="zh-CN" altLang="en-US" dirty="0"/>
              <a:t>部署</a:t>
            </a:r>
          </a:p>
        </p:txBody>
      </p:sp>
      <p:pic>
        <p:nvPicPr>
          <p:cNvPr id="5" name="内容占位符 4">
            <a:extLst>
              <a:ext uri="{FF2B5EF4-FFF2-40B4-BE49-F238E27FC236}">
                <a16:creationId xmlns:a16="http://schemas.microsoft.com/office/drawing/2014/main" id="{F85A0D1A-311C-43BE-82B2-A1A687B7D6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1520" y="1196752"/>
            <a:ext cx="8835982" cy="4464496"/>
          </a:xfrm>
        </p:spPr>
      </p:pic>
    </p:spTree>
    <p:extLst>
      <p:ext uri="{BB962C8B-B14F-4D97-AF65-F5344CB8AC3E}">
        <p14:creationId xmlns:p14="http://schemas.microsoft.com/office/powerpoint/2010/main" val="297346701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EF"/>
      </a:accent5>
      <a:accent6>
        <a:srgbClr val="2D2D89"/>
      </a:accent6>
      <a:hlink>
        <a:srgbClr val="009999"/>
      </a:hlink>
      <a:folHlink>
        <a:srgbClr val="99CC00"/>
      </a:folHlink>
    </a:clrScheme>
    <a:fontScheme name="">
      <a:majorFont>
        <a:latin typeface="Arial"/>
        <a:ea typeface="宋体"/>
        <a:cs typeface="Arial"/>
      </a:majorFont>
      <a:minorFont>
        <a:latin typeface="Arial"/>
        <a:ea typeface="宋体"/>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1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1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1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1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1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1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1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1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1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2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2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2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2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2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2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2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2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2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2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2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1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1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1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1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1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1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1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1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1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1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1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1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2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2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2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2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2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2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2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2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2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2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2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2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3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3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3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3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3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3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3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3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3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3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3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3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4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4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4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4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4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4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4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4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4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4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4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4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5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5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5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5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5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5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5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5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5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5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5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5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6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6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6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6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6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6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6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6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6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6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6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6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7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7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7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7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7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7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7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7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7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7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7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7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8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8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8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8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8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8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8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8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8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8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8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8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39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39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39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39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39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39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39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39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39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39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39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9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0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0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0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0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0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0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0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0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0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0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0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0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1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1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1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1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1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1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1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1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1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1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1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1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2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2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2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2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2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2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2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2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2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2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2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2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3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3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3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3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3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3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3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3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3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3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3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3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4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4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4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4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4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4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4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4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4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4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4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4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5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5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5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5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5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5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5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5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5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5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5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5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6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6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6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6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6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6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6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6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6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6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6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6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7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7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7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7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7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7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7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7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7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7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7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7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8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8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8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8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8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8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8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8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8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8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8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8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49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49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49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49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49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49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49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49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9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49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49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49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0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0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0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0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0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0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0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0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0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0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0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0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1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1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1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1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1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1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1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1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1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1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1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1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2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2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2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2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2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2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2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2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2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2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2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2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3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3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3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3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3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3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3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3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3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3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3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3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4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4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4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4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4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4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4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4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4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4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4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4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5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5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5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5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5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5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5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5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5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5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5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5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6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6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6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6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6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6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6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6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6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6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6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6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7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7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7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7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7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7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7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7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7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7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7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7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4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4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4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4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4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5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5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5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5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5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5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5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5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5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5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6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6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6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6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6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6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6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6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6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6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7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7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7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7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7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7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7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7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7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7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8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8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8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8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8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8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8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8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88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88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89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89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89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89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89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89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89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89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89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89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0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0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0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0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0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0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0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0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0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0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1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1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1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1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1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1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1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1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1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1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2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2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2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2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2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2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2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2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2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2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3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3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3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3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3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3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3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3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3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3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4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4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4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4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4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4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4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4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4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4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5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5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5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5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5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5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5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5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5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5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6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6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6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6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6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6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6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6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6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6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7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7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7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7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7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7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7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7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7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7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8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8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8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8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8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8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8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8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598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598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599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599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599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99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599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599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599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599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599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599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0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0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0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0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0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0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0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0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0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0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1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1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1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1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1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1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1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2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2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2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2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2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2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2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2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2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2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3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3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3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3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3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3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3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3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3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3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4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4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4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4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4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4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4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4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4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4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5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5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5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5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5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5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5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5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5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5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6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6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6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6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6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6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6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6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6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6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7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7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7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7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7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7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7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7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7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7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8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8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8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8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8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85">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86">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87">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088">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089">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090">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091">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092">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093">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094">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095">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096">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097">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098">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099">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00">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01">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02">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03">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04">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05">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06">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07">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08">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09">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10">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11">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12">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13">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14">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15">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16">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17">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18">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19">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20">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21">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2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23">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2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2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2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2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2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2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3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3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3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默认设计模板 6133">
        <a:dk1>
          <a:srgbClr val="000000"/>
        </a:dk1>
        <a:lt1>
          <a:srgbClr val="FFFFFF"/>
        </a:lt1>
        <a:dk2>
          <a:srgbClr val="000000"/>
        </a:dk2>
        <a:lt2>
          <a:srgbClr val="808080"/>
        </a:lt2>
        <a:accent1>
          <a:srgbClr val="A7C6E5"/>
        </a:accent1>
        <a:accent2>
          <a:srgbClr val="333399"/>
        </a:accent2>
        <a:accent3>
          <a:srgbClr val="FFFFFF"/>
        </a:accent3>
        <a:accent4>
          <a:srgbClr val="000000"/>
        </a:accent4>
        <a:accent5>
          <a:srgbClr val="D0DFF0"/>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6134">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6135">
        <a:dk1>
          <a:srgbClr val="000000"/>
        </a:dk1>
        <a:lt1>
          <a:srgbClr val="FFFFFF"/>
        </a:lt1>
        <a:dk2>
          <a:srgbClr val="000000"/>
        </a:dk2>
        <a:lt2>
          <a:srgbClr val="808080"/>
        </a:lt2>
        <a:accent1>
          <a:srgbClr val="97CCFF"/>
        </a:accent1>
        <a:accent2>
          <a:srgbClr val="CCCCFF"/>
        </a:accent2>
        <a:accent3>
          <a:srgbClr val="FFFFFF"/>
        </a:accent3>
        <a:accent4>
          <a:srgbClr val="000000"/>
        </a:accent4>
        <a:accent5>
          <a:srgbClr val="C9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6136">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6137">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138">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6139">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6140">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6141">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6142">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6143">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6144">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14521</TotalTime>
  <Words>13795</Words>
  <Application>Microsoft Office PowerPoint</Application>
  <PresentationFormat>全屏显示(4:3)</PresentationFormat>
  <Paragraphs>634</Paragraphs>
  <Slides>120</Slides>
  <Notes>34</Notes>
  <HiddenSlides>0</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120</vt:i4>
      </vt:variant>
    </vt:vector>
  </HeadingPairs>
  <TitlesOfParts>
    <vt:vector size="146" baseType="lpstr">
      <vt:lpstr>-apple-system</vt:lpstr>
      <vt:lpstr>標楷體</vt:lpstr>
      <vt:lpstr>Gulim</vt:lpstr>
      <vt:lpstr>Helvetica Neue</vt:lpstr>
      <vt:lpstr>MS PGothic</vt:lpstr>
      <vt:lpstr>PMingLiU</vt:lpstr>
      <vt:lpstr>等线</vt:lpstr>
      <vt:lpstr>黑体</vt:lpstr>
      <vt:lpstr>华文仿宋</vt:lpstr>
      <vt:lpstr>楷体</vt:lpstr>
      <vt:lpstr>隶书</vt:lpstr>
      <vt:lpstr>宋体</vt:lpstr>
      <vt:lpstr>Microsoft YaHei</vt:lpstr>
      <vt:lpstr>Microsoft YaHei</vt:lpstr>
      <vt:lpstr>文鼎新粗黑</vt:lpstr>
      <vt:lpstr>文鼎新特黑</vt:lpstr>
      <vt:lpstr>Arial</vt:lpstr>
      <vt:lpstr>Calibri</vt:lpstr>
      <vt:lpstr>Calibri Light</vt:lpstr>
      <vt:lpstr>Garamond</vt:lpstr>
      <vt:lpstr>Tahoma</vt:lpstr>
      <vt:lpstr>Verdana</vt:lpstr>
      <vt:lpstr>Wingdings</vt:lpstr>
      <vt:lpstr>Office 主题​​</vt:lpstr>
      <vt:lpstr>1_Office 主题</vt:lpstr>
      <vt:lpstr>默认设计模板</vt:lpstr>
      <vt:lpstr>大数据系统开发</vt:lpstr>
      <vt:lpstr>大数据系统开发</vt:lpstr>
      <vt:lpstr>课程内容</vt:lpstr>
      <vt:lpstr>课程目标</vt:lpstr>
      <vt:lpstr>成绩评定</vt:lpstr>
      <vt:lpstr>大数据概述</vt:lpstr>
      <vt:lpstr>大数据时代背景</vt:lpstr>
      <vt:lpstr>大数据名词由来</vt:lpstr>
      <vt:lpstr>大数据时代</vt:lpstr>
      <vt:lpstr>大数据时代</vt:lpstr>
      <vt:lpstr>大数据4V特征</vt:lpstr>
      <vt:lpstr>大数据要解决的问题</vt:lpstr>
      <vt:lpstr>关系数据库</vt:lpstr>
      <vt:lpstr>PowerPoint 演示文稿</vt:lpstr>
      <vt:lpstr>大数据技术</vt:lpstr>
      <vt:lpstr>PowerPoint 演示文稿</vt:lpstr>
      <vt:lpstr>大数据与云计算</vt:lpstr>
      <vt:lpstr>Hadoop是什么？</vt:lpstr>
      <vt:lpstr>Hadoop起源</vt:lpstr>
      <vt:lpstr>Hadoop大数据处理的意义</vt:lpstr>
      <vt:lpstr>Hadoop2.0</vt:lpstr>
      <vt:lpstr>PowerPoint 演示文稿</vt:lpstr>
      <vt:lpstr>Hadoop的优点</vt:lpstr>
      <vt:lpstr>发展现状</vt:lpstr>
      <vt:lpstr>什么是HDFS</vt:lpstr>
      <vt:lpstr>HDFS示例</vt:lpstr>
      <vt:lpstr>HDFS目标（1/3)</vt:lpstr>
      <vt:lpstr>HDFS目标(2/3)</vt:lpstr>
      <vt:lpstr>HDFS目标(3/3)</vt:lpstr>
      <vt:lpstr>HDFS体系结构</vt:lpstr>
      <vt:lpstr>名字节点与数据节点</vt:lpstr>
      <vt:lpstr>数据组织-数据块</vt:lpstr>
      <vt:lpstr>块副本（Replication）</vt:lpstr>
      <vt:lpstr>元数据</vt:lpstr>
      <vt:lpstr>块副本（Replication）示例</vt:lpstr>
      <vt:lpstr>数据复制流程（1/2)</vt:lpstr>
      <vt:lpstr>数据复制流程（2/2)</vt:lpstr>
      <vt:lpstr>文件系统的元数据的持久化(1/3)</vt:lpstr>
      <vt:lpstr>文件系统的元数据的持久化(2/3)</vt:lpstr>
      <vt:lpstr>文件系统的元数据的持久化(3/3)</vt:lpstr>
      <vt:lpstr>通信协议</vt:lpstr>
      <vt:lpstr>可靠性</vt:lpstr>
      <vt:lpstr>负载重平衡(Cluster Rebalancing)</vt:lpstr>
      <vt:lpstr>数据完整性</vt:lpstr>
      <vt:lpstr>元数据失效</vt:lpstr>
      <vt:lpstr>快照(snapshot)</vt:lpstr>
      <vt:lpstr>数据组织-阶段状态(staging)(1/2)</vt:lpstr>
      <vt:lpstr>数据组织-阶段状态(2/2)</vt:lpstr>
      <vt:lpstr>数据组织-流式复制(Replication Pipelining)</vt:lpstr>
      <vt:lpstr>HDFS写流程</vt:lpstr>
      <vt:lpstr>读流程</vt:lpstr>
      <vt:lpstr>访问方式(Accessibility)</vt:lpstr>
      <vt:lpstr>DFSShell示例</vt:lpstr>
      <vt:lpstr>DFSAdmin示例</vt:lpstr>
      <vt:lpstr>HDFS的文件读取解析</vt:lpstr>
      <vt:lpstr>Hadoop MapReduce是什么</vt:lpstr>
      <vt:lpstr>MapReduce之词频统计分析</vt:lpstr>
      <vt:lpstr>MapReduce的处理流程</vt:lpstr>
      <vt:lpstr>倒排索引</vt:lpstr>
      <vt:lpstr>MapReduce之倒排索引</vt:lpstr>
      <vt:lpstr>MapReduce处理过程</vt:lpstr>
      <vt:lpstr>MapReduce架构</vt:lpstr>
      <vt:lpstr>MapReduce工作原理</vt:lpstr>
      <vt:lpstr>MapReduce示例程序</vt:lpstr>
      <vt:lpstr>MapReduce的输入输出</vt:lpstr>
      <vt:lpstr>MapReduce分区</vt:lpstr>
      <vt:lpstr>分区实现及自定义分区</vt:lpstr>
      <vt:lpstr>初识HBase</vt:lpstr>
      <vt:lpstr>HBase特点(1/2)</vt:lpstr>
      <vt:lpstr>HBase特点(2/2)</vt:lpstr>
      <vt:lpstr>HBase体系结构</vt:lpstr>
      <vt:lpstr>HMaster</vt:lpstr>
      <vt:lpstr>RegionServer</vt:lpstr>
      <vt:lpstr>ZooKeeper</vt:lpstr>
      <vt:lpstr>HBase 数据模型</vt:lpstr>
      <vt:lpstr>Column Family</vt:lpstr>
      <vt:lpstr>RowKey</vt:lpstr>
      <vt:lpstr>Region</vt:lpstr>
      <vt:lpstr>TimeStamp</vt:lpstr>
      <vt:lpstr>行式存储与列式存储</vt:lpstr>
      <vt:lpstr>行式与列式存储示例</vt:lpstr>
      <vt:lpstr>行式存储与列式存储</vt:lpstr>
      <vt:lpstr>数据压缩</vt:lpstr>
      <vt:lpstr>列式存储查询性能示例</vt:lpstr>
      <vt:lpstr>PowerPoint 演示文稿</vt:lpstr>
      <vt:lpstr>预写日志WAL（Write-Ahead-Log）</vt:lpstr>
      <vt:lpstr>预写日志WAL（Write-Ahead-Log）</vt:lpstr>
      <vt:lpstr>HBase读流程</vt:lpstr>
      <vt:lpstr>Apache Spark</vt:lpstr>
      <vt:lpstr>Spark结构</vt:lpstr>
      <vt:lpstr>计算机不同资源的性能</vt:lpstr>
      <vt:lpstr>Spark优点</vt:lpstr>
      <vt:lpstr>Spark比MapReduce快</vt:lpstr>
      <vt:lpstr>Spark生态圈</vt:lpstr>
      <vt:lpstr>Spark与Hadoop</vt:lpstr>
      <vt:lpstr>Spark基本概念（1/2)</vt:lpstr>
      <vt:lpstr>Spark基本概念（2/2)</vt:lpstr>
      <vt:lpstr>Spark运行流程</vt:lpstr>
      <vt:lpstr>Spark部署</vt:lpstr>
      <vt:lpstr>Flink</vt:lpstr>
      <vt:lpstr>PowerPoint 演示文稿</vt:lpstr>
      <vt:lpstr>Flink是什么</vt:lpstr>
      <vt:lpstr>Flink的数据处理思想</vt:lpstr>
      <vt:lpstr>多场景的部署方式</vt:lpstr>
      <vt:lpstr>数据的多种规模应用</vt:lpstr>
      <vt:lpstr>充分利用内存的性能</vt:lpstr>
      <vt:lpstr>Flink 在快手实时多维分析场景的应用</vt:lpstr>
      <vt:lpstr>Flink在快手中的应用</vt:lpstr>
      <vt:lpstr>快手应用场景</vt:lpstr>
      <vt:lpstr>快手应用场景</vt:lpstr>
      <vt:lpstr>快手应用场景</vt:lpstr>
      <vt:lpstr>Flink 集群规模</vt:lpstr>
      <vt:lpstr>PowerPoint 演示文稿</vt:lpstr>
      <vt:lpstr>PowerPoint 演示文稿</vt:lpstr>
      <vt:lpstr>方案选型</vt:lpstr>
      <vt:lpstr>方案设计</vt:lpstr>
      <vt:lpstr>为什么要使用Apache Storm</vt:lpstr>
      <vt:lpstr>Storm应用场景</vt:lpstr>
      <vt:lpstr>Apache Kafka</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dc:creator>
  <cp:lastModifiedBy>郭贵锁</cp:lastModifiedBy>
  <cp:revision>262</cp:revision>
  <dcterms:created xsi:type="dcterms:W3CDTF">2019-11-13T08:47:39Z</dcterms:created>
  <dcterms:modified xsi:type="dcterms:W3CDTF">2023-09-04T12:02:30Z</dcterms:modified>
</cp:coreProperties>
</file>